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80" r:id="rId19"/>
    <p:sldId id="281" r:id="rId20"/>
    <p:sldId id="282" r:id="rId21"/>
    <p:sldId id="272" r:id="rId22"/>
    <p:sldId id="273" r:id="rId23"/>
    <p:sldId id="274" r:id="rId24"/>
    <p:sldId id="293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75" r:id="rId33"/>
    <p:sldId id="276" r:id="rId34"/>
    <p:sldId id="277" r:id="rId35"/>
    <p:sldId id="278" r:id="rId36"/>
    <p:sldId id="285" r:id="rId37"/>
    <p:sldId id="283" r:id="rId38"/>
    <p:sldId id="284" r:id="rId3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70C863-6702-47FB-ADE0-5F35D1514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1F52068-6A00-47A1-952F-AEBAD0F7F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7FCB8C-8C64-48BF-BA81-586433C5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83D3D9-3A63-44AD-9B3F-4CB591C3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46661C-C7E0-4232-B3B1-7130A9B2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81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12F749-1C12-4FB3-A303-B1FA36C0B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50988B8-553E-4381-8FCC-150903A3F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431470-5437-4AAE-9A9A-80D3C1AC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FF76D3-10CE-4AC7-8375-E8F64CEF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B44342-78F8-4016-B640-95887CE4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74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EE8D183-03CE-4A74-A2B6-DA1C4E01C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EEAD34-B8A0-4C86-9F75-FBDBC4E7E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BD33BB-91B7-44A2-BBBC-8A4B5DC1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311292-6F41-49F3-968C-B33D1F81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CA5493-53DA-425D-B586-ACD0536D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91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123DD1-142E-4080-AE74-E657BB15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A6AEF82-4C4E-4D5B-BCF4-15F7799C9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FA00EF-93D9-44CC-9D08-8C63A3EB5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16D303-64B7-477A-AAA0-AF3B1B5A9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D58BAC-DACC-4FE6-932A-28A087B9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86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DBAD27-57EC-471F-BED3-3E0C1737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BCB05E8-A19B-4FC8-BE2C-9C59EC194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F49312-E99D-407F-8089-E82583849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D0093B8-C616-4A26-81CA-6967A370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953A4B-C9D6-4226-9B2C-15541BCF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75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E41FFD-973D-47D2-9EFD-4C559DBE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A992C6-578F-45E4-9662-3CBC670DA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7994C3-DF81-409C-9D83-94EC0CD7F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AA38A69-6597-446F-ADFB-2B03562C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D7C4DCE-F695-41B6-977A-B63CFCB3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3BCD8E-FF26-4E68-92B3-C4E0B2B4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71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B8789E-3504-4119-B572-A510831F3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6CD4AF2-1BDA-47EF-AF35-DBD887245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FD0D00-E09C-4801-87D1-682F20C32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FCB2DED-81BD-4FC4-98E1-78776F438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6EFF461-3275-45B4-985D-CCB795B6C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7447599-C517-4098-8520-5DCB1E0A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4BE5D1F-47E5-4BEA-95FF-7181A92D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7A1A43E-AF7E-4D0B-A871-2ED652F8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58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995EA2-A357-4076-B4C5-96A04FCD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2DFB56C-37AB-49BE-967B-AB5EA50D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B928BE3-71F3-41AF-AA6C-78E7A018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772D4D0-1DCF-45E2-8032-BDE5DF61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9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A3DE9CA-8005-4858-B443-BE2F62BE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221CAFE-6982-4F24-BE60-62431157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4DB09B9-2F2B-4F97-B4E6-D8376EC2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10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38063C-A918-4FEA-BDEA-A070968C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DE1B08-8828-4A5B-A961-64A037ECC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4F74FD3-2C87-429D-B971-3575A6965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E2FCBBF-2EE2-4C02-BE98-68ED9501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0C67A61-BD9B-46BC-BF7C-79C77941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E2119F-0A1B-484C-A2F2-0842D3E5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70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23E5FC-EB46-46C7-9B4C-A0AB9077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36898BA-CC17-48D0-8ECB-272729A92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994DEFD-2C37-4BFD-9E8B-98CA12C31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A28B6C-64C4-4416-ADB0-7AE9232C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731C1B-CA6F-4CE8-8C53-F7EEAB1E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91ABC1-44F8-48DA-BC94-B11C1540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6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1295E17-7BED-4407-AC25-FD45EBF6F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04E1EF-982D-493D-B276-7757119ED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E3083B-3B19-4F3A-86EF-89537F09C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752D1-EC03-4B83-A03E-2D6AC5B75061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C1F11C-A404-4936-96FE-514E7FC68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04DC0F-8938-4FD2-B84B-C0DF40AE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35760-6A4F-4ED0-A16C-F14D5548A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868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eis.org/A215721?fbclid=IwAR33UIpCKHPQ7dAK_O6JmZbG-QTap0R0z3GbUzHmkQKVM6ndTuT3O_iNi4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rkm0959.tistory.com/139" TargetMode="External"/><Relationship Id="rId2" Type="http://schemas.openxmlformats.org/officeDocument/2006/relationships/hyperlink" Target="https://stonejjun.tistory.com/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0DE858-E2F5-48A4-82E4-C8563998E5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Semi – Game cup </a:t>
            </a:r>
            <a:r>
              <a:rPr lang="ko-KR" altLang="en-US" dirty="0"/>
              <a:t>풀이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E454210-CC08-4809-AE55-D9AC57553F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Made by stonejjun03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2549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B.</a:t>
            </a:r>
            <a:r>
              <a:rPr lang="ko-KR" altLang="en-US" dirty="0"/>
              <a:t> 돌 술래잡기 게임 </a:t>
            </a:r>
            <a:r>
              <a:rPr lang="en-US" altLang="ko-KR" dirty="0"/>
              <a:t>(4)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두 경우모두 흰 돌의 가능한 최선의 전략이 </a:t>
            </a:r>
            <a:r>
              <a:rPr lang="en-US" altLang="ko-KR" sz="2400" dirty="0"/>
              <a:t>3</a:t>
            </a:r>
            <a:r>
              <a:rPr lang="ko-KR" altLang="en-US" sz="2400" dirty="0"/>
              <a:t>가지고 </a:t>
            </a:r>
            <a:r>
              <a:rPr lang="ko-KR" altLang="en-US" sz="2400" dirty="0" err="1"/>
              <a:t>검은돌</a:t>
            </a:r>
            <a:r>
              <a:rPr lang="ko-KR" altLang="en-US" sz="2400" dirty="0"/>
              <a:t> 입장에서는 그 </a:t>
            </a:r>
            <a:r>
              <a:rPr lang="en-US" altLang="ko-KR" sz="2400" dirty="0"/>
              <a:t>3</a:t>
            </a:r>
            <a:r>
              <a:rPr lang="ko-KR" altLang="en-US" sz="2400" dirty="0"/>
              <a:t>가지 전략을 모두 막을 수 있는 두 돌을 찾으면 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그 </a:t>
            </a:r>
            <a:r>
              <a:rPr lang="en-US" altLang="ko-KR" sz="2400" dirty="0"/>
              <a:t>3</a:t>
            </a:r>
            <a:r>
              <a:rPr lang="ko-KR" altLang="en-US" sz="2400" dirty="0"/>
              <a:t>가지 조건은 돌의 </a:t>
            </a:r>
            <a:r>
              <a:rPr lang="en-US" altLang="ko-KR" sz="2400" dirty="0" err="1"/>
              <a:t>x,y</a:t>
            </a:r>
            <a:r>
              <a:rPr lang="ko-KR" altLang="en-US" sz="2400" dirty="0"/>
              <a:t>좌표에 대한 </a:t>
            </a:r>
            <a:r>
              <a:rPr lang="en-US" altLang="ko-KR" sz="2400" dirty="0"/>
              <a:t>3</a:t>
            </a:r>
            <a:r>
              <a:rPr lang="ko-KR" altLang="en-US" sz="2400" dirty="0"/>
              <a:t>가지 식으로 나오게 되고</a:t>
            </a:r>
            <a:r>
              <a:rPr lang="en-US" altLang="ko-KR" sz="2400" dirty="0"/>
              <a:t>, </a:t>
            </a:r>
            <a:r>
              <a:rPr lang="ko-KR" altLang="en-US" sz="2400" dirty="0"/>
              <a:t>간단히 부등호 하나 있는 식이 나온다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따라서 </a:t>
            </a:r>
            <a:r>
              <a:rPr lang="en-US" altLang="ko-KR" sz="2400" dirty="0"/>
              <a:t>3</a:t>
            </a:r>
            <a:r>
              <a:rPr lang="ko-KR" altLang="en-US" sz="2400" dirty="0"/>
              <a:t>개의 인자가 모두 같거나 작은 쌍을 찾아야 한다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이는 </a:t>
            </a:r>
            <a:r>
              <a:rPr lang="ko-KR" altLang="en-US" sz="2400" dirty="0" err="1"/>
              <a:t>세그트리를</a:t>
            </a:r>
            <a:r>
              <a:rPr lang="ko-KR" altLang="en-US" sz="2400" dirty="0"/>
              <a:t> 이용하여 </a:t>
            </a:r>
            <a:r>
              <a:rPr lang="en-US" altLang="ko-KR" sz="2400" dirty="0"/>
              <a:t>O(</a:t>
            </a:r>
            <a:r>
              <a:rPr lang="en-US" altLang="ko-KR" sz="2400" dirty="0" err="1"/>
              <a:t>NlgN</a:t>
            </a:r>
            <a:r>
              <a:rPr lang="en-US" altLang="ko-KR" sz="2400" dirty="0"/>
              <a:t>)</a:t>
            </a:r>
            <a:r>
              <a:rPr lang="ko-KR" altLang="en-US" sz="2400" dirty="0"/>
              <a:t>에 해결할 수 있다</a:t>
            </a:r>
            <a:r>
              <a:rPr lang="en-US" altLang="ko-KR" sz="2400"/>
              <a:t>.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2861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5437C6D-5609-44F9-B8D5-58AD2EB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C. </a:t>
            </a:r>
            <a:r>
              <a:rPr lang="ko-KR" altLang="en-US" dirty="0"/>
              <a:t>경비병 세우기 게임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2C257980-4172-4112-81E7-FE32CCCB0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stonejjun03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2888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C. </a:t>
            </a:r>
            <a:r>
              <a:rPr lang="ko-KR" altLang="en-US" dirty="0"/>
              <a:t>경비병 세우기 게임 </a:t>
            </a:r>
            <a:r>
              <a:rPr lang="en-US" altLang="ko-KR" dirty="0"/>
              <a:t>(1)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어떤 판의 상황에서 판의 내부에 완전히 포함되는 </a:t>
            </a:r>
            <a:r>
              <a:rPr lang="en-US" altLang="ko-KR" sz="2400" dirty="0"/>
              <a:t>k*k</a:t>
            </a:r>
            <a:r>
              <a:rPr lang="ko-KR" altLang="en-US" sz="2400" dirty="0"/>
              <a:t>의 정사각형 중 경비병이 하나도 설치되지 않은 정사각형들의 집합을 </a:t>
            </a:r>
            <a:r>
              <a:rPr lang="en-US" altLang="ko-KR" sz="2400" dirty="0"/>
              <a:t>S</a:t>
            </a:r>
            <a:r>
              <a:rPr lang="ko-KR" altLang="en-US" sz="2400" dirty="0"/>
              <a:t>라고 하자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S</a:t>
            </a:r>
            <a:r>
              <a:rPr lang="ko-KR" altLang="en-US" sz="2400" dirty="0"/>
              <a:t>들의 교집합이 한 칸이라도 있으면 바로 놓음으로써 게임을 끝낼 수 있으므로 상대에게는 그런 상황을 주어서는 안된다</a:t>
            </a:r>
            <a:r>
              <a:rPr lang="en-US" altLang="ko-KR" sz="2400" dirty="0"/>
              <a:t>. </a:t>
            </a:r>
            <a:r>
              <a:rPr lang="ko-KR" altLang="en-US" sz="2400" dirty="0"/>
              <a:t> 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현재 </a:t>
            </a:r>
            <a:r>
              <a:rPr lang="en-US" altLang="ko-KR" sz="2400" dirty="0"/>
              <a:t>S</a:t>
            </a:r>
            <a:r>
              <a:rPr lang="ko-KR" altLang="en-US" sz="2400" dirty="0"/>
              <a:t>들의 교집합이 없는 상황이라고 생각해보자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이때 우리는 서로 겹치지 않는 두 정사각형을 무조건 고를 수 있다</a:t>
            </a:r>
            <a:r>
              <a:rPr lang="en-US" altLang="ko-K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8148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C. </a:t>
            </a:r>
            <a:r>
              <a:rPr lang="ko-KR" altLang="en-US" dirty="0"/>
              <a:t>경비병 세우기 게임 </a:t>
            </a:r>
            <a:r>
              <a:rPr lang="en-US" altLang="ko-KR" dirty="0"/>
              <a:t>(2)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2400" dirty="0"/>
              <a:t>Pf. </a:t>
            </a:r>
            <a:r>
              <a:rPr lang="ko-KR" altLang="en-US" sz="2400" dirty="0"/>
              <a:t>수직선에서 구간들이 있을 때 전체 구간들에 대해서 교집합이 없으면</a:t>
            </a:r>
            <a:r>
              <a:rPr lang="en-US" altLang="ko-KR" sz="2400" dirty="0"/>
              <a:t>, </a:t>
            </a:r>
            <a:r>
              <a:rPr lang="ko-KR" altLang="en-US" sz="2400" dirty="0"/>
              <a:t>서로 겹치지 않는 두 구간이 반드시 존재하고 이를 </a:t>
            </a:r>
            <a:r>
              <a:rPr lang="en-US" altLang="ko-KR" sz="2400" dirty="0"/>
              <a:t>2</a:t>
            </a:r>
            <a:r>
              <a:rPr lang="ko-KR" altLang="en-US" sz="2400" dirty="0"/>
              <a:t>차원으로 </a:t>
            </a:r>
            <a:r>
              <a:rPr lang="ko-KR" altLang="en-US" sz="2400" dirty="0" err="1"/>
              <a:t>확장시켜</a:t>
            </a:r>
            <a:r>
              <a:rPr lang="ko-KR" altLang="en-US" sz="2400" dirty="0"/>
              <a:t> 생각하면 이해는 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 따라서 그 두 정사각형을 뺀 나머지 칸에 놓기만 하면 내가 이기지 </a:t>
            </a:r>
            <a:r>
              <a:rPr lang="ko-KR" altLang="en-US" sz="2400" dirty="0" err="1"/>
              <a:t>않는한</a:t>
            </a:r>
            <a:r>
              <a:rPr lang="en-US" altLang="ko-KR" sz="2400" dirty="0"/>
              <a:t>, </a:t>
            </a:r>
            <a:r>
              <a:rPr lang="ko-KR" altLang="en-US" sz="2400" dirty="0"/>
              <a:t>상대는 절대로 이길 수 없게 된다</a:t>
            </a:r>
            <a:r>
              <a:rPr lang="en-US" altLang="ko-KR" sz="2400" dirty="0"/>
              <a:t>. (</a:t>
            </a:r>
            <a:r>
              <a:rPr lang="ko-KR" altLang="en-US" sz="2400" dirty="0" err="1"/>
              <a:t>필승법</a:t>
            </a:r>
            <a:r>
              <a:rPr lang="en-US" altLang="ko-KR" sz="2400" dirty="0"/>
              <a:t>) </a:t>
            </a:r>
          </a:p>
          <a:p>
            <a:endParaRPr lang="en-US" altLang="ko-KR" sz="2400" dirty="0"/>
          </a:p>
          <a:p>
            <a:r>
              <a:rPr lang="ko-KR" altLang="en-US" sz="2400" dirty="0"/>
              <a:t>판에서 그러한 칸의 개수는 </a:t>
            </a:r>
            <a:r>
              <a:rPr lang="en-US" altLang="ko-KR" sz="2400" dirty="0"/>
              <a:t>nm-2*k*k </a:t>
            </a:r>
            <a:r>
              <a:rPr lang="ko-KR" altLang="en-US" sz="2400" dirty="0"/>
              <a:t>이므로 </a:t>
            </a:r>
            <a:r>
              <a:rPr lang="en-US" altLang="ko-KR" sz="2400" dirty="0"/>
              <a:t>nm</a:t>
            </a:r>
            <a:r>
              <a:rPr lang="ko-KR" altLang="en-US" sz="2400" dirty="0"/>
              <a:t>이 홀수이면 선공이 항상 그렇게 놓을 수 있고</a:t>
            </a:r>
            <a:r>
              <a:rPr lang="en-US" altLang="ko-KR" sz="2400" dirty="0"/>
              <a:t>, nm</a:t>
            </a:r>
            <a:r>
              <a:rPr lang="ko-KR" altLang="en-US" sz="2400" dirty="0"/>
              <a:t>이 짝수이면 </a:t>
            </a:r>
            <a:r>
              <a:rPr lang="ko-KR" altLang="en-US" sz="2400" dirty="0" err="1"/>
              <a:t>후공이</a:t>
            </a:r>
            <a:r>
              <a:rPr lang="ko-KR" altLang="en-US" sz="2400" dirty="0"/>
              <a:t> 항상 그렇게 놓을 수 있음이 보장된다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이와 별개로 선공이 첫 턴에 끝내는 것은 따로 고려해주자</a:t>
            </a:r>
            <a:r>
              <a:rPr lang="en-US" altLang="ko-K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2540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5437C6D-5609-44F9-B8D5-58AD2EB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D. </a:t>
            </a:r>
            <a:r>
              <a:rPr lang="ko-KR" altLang="en-US" dirty="0"/>
              <a:t>숫자 카드 제거 게임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2C257980-4172-4112-81E7-FE32CCCB0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stonejjun03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186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D. </a:t>
            </a:r>
            <a:r>
              <a:rPr lang="ko-KR" altLang="en-US" dirty="0"/>
              <a:t>숫자카드 제거게임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894"/>
            <a:ext cx="10515600" cy="4626069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이 문제도 기본적으로 </a:t>
            </a:r>
            <a:r>
              <a:rPr lang="ko-KR" altLang="en-US" sz="2400" dirty="0" err="1"/>
              <a:t>스프러그</a:t>
            </a:r>
            <a:r>
              <a:rPr lang="ko-KR" altLang="en-US" sz="2400" dirty="0"/>
              <a:t> </a:t>
            </a:r>
            <a:r>
              <a:rPr lang="en-US" altLang="ko-KR" sz="2400" dirty="0"/>
              <a:t>–</a:t>
            </a:r>
            <a:r>
              <a:rPr lang="ko-KR" altLang="en-US" sz="2400" dirty="0"/>
              <a:t> </a:t>
            </a:r>
            <a:r>
              <a:rPr lang="ko-KR" altLang="en-US" sz="2400" dirty="0" err="1"/>
              <a:t>그런디</a:t>
            </a:r>
            <a:r>
              <a:rPr lang="ko-KR" altLang="en-US" sz="2400" dirty="0"/>
              <a:t> 정리나</a:t>
            </a:r>
            <a:r>
              <a:rPr lang="en-US" altLang="ko-KR" sz="2400" dirty="0"/>
              <a:t> </a:t>
            </a:r>
            <a:r>
              <a:rPr lang="ko-KR" altLang="en-US" sz="2400" dirty="0" err="1"/>
              <a:t>그런디</a:t>
            </a:r>
            <a:r>
              <a:rPr lang="ko-KR" altLang="en-US" sz="2400" dirty="0"/>
              <a:t> 수를 알고 있는 것이 좋다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en-US" altLang="ko-KR" sz="2400" dirty="0"/>
              <a:t>1</a:t>
            </a:r>
            <a:r>
              <a:rPr lang="ko-KR" altLang="en-US" sz="2400" dirty="0"/>
              <a:t>부터 </a:t>
            </a:r>
            <a:r>
              <a:rPr lang="en-US" altLang="ko-KR" sz="2400" dirty="0"/>
              <a:t>N</a:t>
            </a:r>
            <a:r>
              <a:rPr lang="ko-KR" altLang="en-US" sz="2400" dirty="0"/>
              <a:t>까지 연속되어 있는 상태에서 한 턴이 지나면 나올 수 있는 경우의 수는 </a:t>
            </a:r>
            <a:r>
              <a:rPr lang="en-US" altLang="ko-KR" sz="2400" dirty="0"/>
              <a:t>3</a:t>
            </a:r>
            <a:r>
              <a:rPr lang="ko-KR" altLang="en-US" sz="2400" dirty="0"/>
              <a:t>가지다</a:t>
            </a:r>
            <a:r>
              <a:rPr lang="en-US" altLang="ko-KR" sz="2400" dirty="0"/>
              <a:t>. </a:t>
            </a:r>
          </a:p>
          <a:p>
            <a:pPr marL="457200" indent="-457200">
              <a:buAutoNum type="arabicPeriod"/>
            </a:pPr>
            <a:r>
              <a:rPr lang="ko-KR" altLang="en-US" sz="2400" dirty="0"/>
              <a:t>연속된 길이가 </a:t>
            </a:r>
            <a:r>
              <a:rPr lang="en-US" altLang="ko-KR" sz="2400" dirty="0"/>
              <a:t>N-2</a:t>
            </a:r>
            <a:r>
              <a:rPr lang="ko-KR" altLang="en-US" sz="2400" dirty="0"/>
              <a:t>가 된다</a:t>
            </a:r>
            <a:r>
              <a:rPr lang="en-US" altLang="ko-KR" sz="2400" dirty="0"/>
              <a:t>.</a:t>
            </a:r>
          </a:p>
          <a:p>
            <a:pPr marL="457200" indent="-457200">
              <a:buAutoNum type="arabicPeriod"/>
            </a:pPr>
            <a:r>
              <a:rPr lang="ko-KR" altLang="en-US" sz="2400" dirty="0"/>
              <a:t>연속된 길이가 </a:t>
            </a:r>
            <a:r>
              <a:rPr lang="en-US" altLang="ko-KR" sz="2400" dirty="0"/>
              <a:t>N-3</a:t>
            </a:r>
            <a:r>
              <a:rPr lang="ko-KR" altLang="en-US" sz="2400" dirty="0"/>
              <a:t>이 된다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길이의 합이 </a:t>
            </a:r>
            <a:r>
              <a:rPr lang="en-US" altLang="ko-KR" sz="2400" dirty="0"/>
              <a:t>N-3</a:t>
            </a:r>
            <a:r>
              <a:rPr lang="ko-KR" altLang="en-US" sz="2400" dirty="0"/>
              <a:t>인 두 개의 파트로 쪼개진다</a:t>
            </a:r>
            <a:r>
              <a:rPr lang="en-US" altLang="ko-KR" sz="2400" dirty="0"/>
              <a:t>.</a:t>
            </a:r>
          </a:p>
          <a:p>
            <a:pPr marL="457200" indent="-457200">
              <a:buAutoNum type="arabicPeriod"/>
            </a:pP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/>
              <a:t>따라서 이 값에 대해서 각각의 </a:t>
            </a:r>
            <a:r>
              <a:rPr lang="ko-KR" altLang="en-US" sz="2400" dirty="0" err="1"/>
              <a:t>그런디</a:t>
            </a:r>
            <a:r>
              <a:rPr lang="ko-KR" altLang="en-US" sz="2400" dirty="0"/>
              <a:t> 수를 구해서 </a:t>
            </a:r>
            <a:r>
              <a:rPr lang="en-US" altLang="ko-KR" sz="2400" dirty="0" err="1"/>
              <a:t>mex</a:t>
            </a:r>
            <a:r>
              <a:rPr lang="ko-KR" altLang="en-US" sz="2400" dirty="0"/>
              <a:t>를 취해주면 현재 판의 </a:t>
            </a:r>
            <a:r>
              <a:rPr lang="ko-KR" altLang="en-US" sz="2400" dirty="0" err="1"/>
              <a:t>그런디</a:t>
            </a:r>
            <a:r>
              <a:rPr lang="ko-KR" altLang="en-US" sz="2400" dirty="0"/>
              <a:t> 수를 알 수 있다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517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D. </a:t>
            </a:r>
            <a:r>
              <a:rPr lang="ko-KR" altLang="en-US" dirty="0"/>
              <a:t>숫자카드 제거게임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하지만 그렇게 하면 </a:t>
            </a:r>
            <a:r>
              <a:rPr lang="en-US" altLang="ko-KR" sz="2400" dirty="0"/>
              <a:t>O(N^2)</a:t>
            </a:r>
            <a:r>
              <a:rPr lang="ko-KR" altLang="en-US" sz="2400" dirty="0"/>
              <a:t>이기 때문에 문제를 해결할 수 없다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하지만 </a:t>
            </a:r>
            <a:r>
              <a:rPr lang="ko-KR" altLang="en-US" sz="2400" dirty="0" err="1"/>
              <a:t>후공이</a:t>
            </a:r>
            <a:r>
              <a:rPr lang="ko-KR" altLang="en-US" sz="2400" dirty="0"/>
              <a:t> 이기는 경우를 출력해보면 </a:t>
            </a:r>
            <a:r>
              <a:rPr lang="en-US" altLang="ko-KR" sz="2400" dirty="0"/>
              <a:t>34</a:t>
            </a:r>
            <a:r>
              <a:rPr lang="ko-KR" altLang="en-US" sz="2400" dirty="0"/>
              <a:t>를 주기로 규칙이 있다는 것을 확인할 수 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하지만 악랄하게도 예외가 있기 때문에 조금의 예외 처리를 해주어야 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이는 </a:t>
            </a:r>
            <a:r>
              <a:rPr lang="en-US" altLang="ko-KR" sz="2400" dirty="0"/>
              <a:t>N+1</a:t>
            </a:r>
            <a:r>
              <a:rPr lang="ko-KR" altLang="en-US" sz="2400" dirty="0"/>
              <a:t>개의 칸에 도미노를 놓는 게임과 동치로</a:t>
            </a:r>
            <a:r>
              <a:rPr lang="en-US" altLang="ko-KR" sz="2400" dirty="0"/>
              <a:t>, </a:t>
            </a:r>
            <a:r>
              <a:rPr lang="en-US" altLang="ko-KR" sz="2400" dirty="0">
                <a:hlinkClick r:id="rId2"/>
              </a:rPr>
              <a:t>https://oeis.org/A215721?fbclid=IwAR33UIpCKHPQ7dAK_O6JmZbG-QTap0R0z3GbUzHmkQKVM6ndTuT3O_iNi4A</a:t>
            </a:r>
            <a:r>
              <a:rPr lang="en-US" altLang="ko-KR" sz="2400" dirty="0"/>
              <a:t> </a:t>
            </a:r>
            <a:r>
              <a:rPr lang="ko-KR" altLang="en-US" sz="2400" dirty="0"/>
              <a:t>에서 그 수열을 확인 할 수 있다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978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9FE6DE-A752-4880-B3AB-88FF8C5E1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E. </a:t>
            </a:r>
            <a:r>
              <a:rPr lang="ko-KR" altLang="en-US" dirty="0"/>
              <a:t>평면그래프와 게임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FC3AB7E-26AC-45D7-9173-C2452264C3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Written by ahgus89 / Made by TAMREF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9021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55498C-0B6B-4FDB-BC57-9A7CA1E0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문제 설명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FA1147-4089-4E6A-A21A-FB0DF5FE1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평면그래프가 주어진다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두 정점을 잇는 간선이 있다면 끊는 쿼리가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두 정점이 같은 컴포넌트에 속하는지 묻는 쿼리가 있다</a:t>
            </a:r>
            <a:r>
              <a:rPr lang="en-US" altLang="ko-KR" dirty="0"/>
              <a:t>.</a:t>
            </a:r>
          </a:p>
          <a:p>
            <a:r>
              <a:rPr lang="ko-KR" altLang="en-US" b="1" dirty="0"/>
              <a:t>온라인이다</a:t>
            </a:r>
            <a:r>
              <a:rPr lang="en-US" altLang="ko-KR" b="1" dirty="0"/>
              <a:t>.</a:t>
            </a:r>
            <a:endParaRPr lang="en-US" altLang="ko-KR" dirty="0"/>
          </a:p>
          <a:p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054216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FE5102-0C85-445B-8462-94D0958B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풀이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3D8AAC9-B075-46AC-8975-652EC9C51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처음에 </a:t>
            </a:r>
            <a:r>
              <a:rPr lang="en-US" altLang="ko-KR" dirty="0"/>
              <a:t>Union-find</a:t>
            </a:r>
            <a:r>
              <a:rPr lang="ko-KR" altLang="en-US" dirty="0"/>
              <a:t>나 </a:t>
            </a:r>
            <a:r>
              <a:rPr lang="en-US" altLang="ko-KR" dirty="0"/>
              <a:t>BFS, DFS </a:t>
            </a:r>
            <a:r>
              <a:rPr lang="ko-KR" altLang="en-US" dirty="0"/>
              <a:t>등으로 정점을 컴포넌트별로 분리할 수 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u, v</a:t>
            </a:r>
            <a:r>
              <a:rPr lang="ko-KR" altLang="en-US" dirty="0"/>
              <a:t>를 잇는 간선을 끊는 쿼리를 처리해보자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우선 </a:t>
            </a:r>
            <a:r>
              <a:rPr lang="en-US" altLang="ko-KR" dirty="0"/>
              <a:t>u, v</a:t>
            </a:r>
            <a:r>
              <a:rPr lang="ko-KR" altLang="en-US" dirty="0"/>
              <a:t>의 연결을 해제한다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컴포넌트가 분리된다면</a:t>
            </a:r>
            <a:r>
              <a:rPr lang="en-US" altLang="ko-KR" dirty="0"/>
              <a:t>, </a:t>
            </a:r>
            <a:r>
              <a:rPr lang="ko-KR" altLang="en-US" dirty="0"/>
              <a:t>둘 중 한 정점을 골라 연결된 모든 정점에 새로운 컴포넌트 번호를 붙여주면 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u, v</a:t>
            </a:r>
            <a:r>
              <a:rPr lang="ko-KR" altLang="en-US" dirty="0"/>
              <a:t>가 포함된 컴포넌트 중 더 작은 쪽에만 새로운 번호를 붙여주면</a:t>
            </a:r>
            <a:r>
              <a:rPr lang="en-US" altLang="ko-KR" dirty="0"/>
              <a:t>, (smaller from larger?) </a:t>
            </a:r>
            <a:r>
              <a:rPr lang="ko-KR" altLang="en-US" dirty="0"/>
              <a:t>이 과정은 </a:t>
            </a:r>
            <a:r>
              <a:rPr lang="en-US" altLang="ko-KR" dirty="0"/>
              <a:t>O(</a:t>
            </a:r>
            <a:r>
              <a:rPr lang="en-US" altLang="ko-KR" dirty="0" err="1"/>
              <a:t>NlogN</a:t>
            </a:r>
            <a:r>
              <a:rPr lang="en-US" altLang="ko-KR" dirty="0"/>
              <a:t>)</a:t>
            </a:r>
            <a:r>
              <a:rPr lang="ko-KR" altLang="en-US" dirty="0"/>
              <a:t>에 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821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BB2E4C-ECB9-4D7B-8F87-E1787421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권고 사항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28356C-F215-4C96-AF9B-CD3C987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문제 중에 아이디어가 거의 모든 부분을 차지하는 문제가 꽤 있으니 충분한 시간을 고민한 후에 그 문제에 대한 풀이 부분을 봐주시면 감사하겠습니다</a:t>
            </a:r>
            <a:r>
              <a:rPr lang="en-US" altLang="ko-KR" dirty="0"/>
              <a:t>…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8881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46B0A-49CD-4E1F-9712-44536060B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풀이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80745D8D-C729-4357-88C1-CF8139E17E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ko-KR" altLang="en-US" dirty="0"/>
                  <a:t>컴포넌트가 분리되는지는 어떻게 확인할까</a:t>
                </a:r>
                <a:r>
                  <a:rPr lang="en-US" altLang="ko-KR" dirty="0"/>
                  <a:t>?</a:t>
                </a:r>
              </a:p>
              <a:p>
                <a:r>
                  <a:rPr lang="ko-KR" altLang="en-US" dirty="0"/>
                  <a:t>주어진 </a:t>
                </a:r>
                <a:r>
                  <a:rPr lang="ko-KR" altLang="en-US"/>
                  <a:t>그래프가 평면 그래프이므로</a:t>
                </a:r>
                <a:r>
                  <a:rPr lang="en-US" altLang="ko-KR" dirty="0"/>
                  <a:t>,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ko-KR" altLang="en-US" dirty="0"/>
                  <a:t>가 성립한다</a:t>
                </a:r>
                <a:r>
                  <a:rPr lang="en-US" altLang="ko-KR" dirty="0"/>
                  <a:t>. (</a:t>
                </a:r>
                <a:r>
                  <a:rPr lang="ko-KR" altLang="en-US" dirty="0"/>
                  <a:t>이때 </a:t>
                </a:r>
                <a:r>
                  <a:rPr lang="en-US" altLang="ko-KR" dirty="0"/>
                  <a:t>c</a:t>
                </a:r>
                <a:r>
                  <a:rPr lang="ko-KR" altLang="en-US" dirty="0"/>
                  <a:t>는 컴포넌트 개수이다</a:t>
                </a:r>
                <a:r>
                  <a:rPr lang="en-US" altLang="ko-KR" dirty="0"/>
                  <a:t>.)</a:t>
                </a:r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는</m:t>
                    </m:r>
                  </m:oMath>
                </a14:m>
                <a:r>
                  <a:rPr lang="ko-KR" altLang="en-US" dirty="0"/>
                  <a:t> 변하지 않고</a:t>
                </a:r>
                <a:r>
                  <a:rPr lang="en-US" altLang="ko-KR" dirty="0"/>
                  <a:t>,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는</m:t>
                    </m:r>
                  </m:oMath>
                </a14:m>
                <a:r>
                  <a:rPr lang="ko-KR" altLang="en-US" dirty="0"/>
                  <a:t> 간선을 끊을 때마다 하나씩 감소한다</a:t>
                </a:r>
                <a:r>
                  <a:rPr lang="en-US" altLang="ko-KR" dirty="0"/>
                  <a:t>.</a:t>
                </a:r>
              </a:p>
              <a:p>
                <a:r>
                  <a:rPr lang="ko-KR" altLang="en-US" dirty="0"/>
                  <a:t>따라서 간선을 끊었는데도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가</m:t>
                    </m:r>
                  </m:oMath>
                </a14:m>
                <a:r>
                  <a:rPr lang="ko-KR" altLang="en-US" dirty="0"/>
                  <a:t> 감소하지 않은 경우가 컴포넌트가 분리된 경우이다</a:t>
                </a:r>
                <a:r>
                  <a:rPr lang="en-US" altLang="ko-KR" dirty="0"/>
                  <a:t>.</a:t>
                </a:r>
              </a:p>
              <a:p>
                <a:r>
                  <a:rPr lang="ko-KR" altLang="en-US" dirty="0"/>
                  <a:t>이는 주어진 그래프의 </a:t>
                </a:r>
                <a:r>
                  <a:rPr lang="en-US" altLang="ko-KR" dirty="0"/>
                  <a:t>dual</a:t>
                </a:r>
                <a:r>
                  <a:rPr lang="ko-KR" altLang="en-US" dirty="0"/>
                  <a:t>에서 </a:t>
                </a:r>
                <a:r>
                  <a:rPr lang="en-US" altLang="ko-KR" dirty="0"/>
                  <a:t>Union-find</a:t>
                </a:r>
                <a:r>
                  <a:rPr lang="ko-KR" altLang="en-US" dirty="0"/>
                  <a:t>를 이용해 해결할 수 있다</a:t>
                </a:r>
                <a:r>
                  <a:rPr lang="en-US" altLang="ko-KR" dirty="0"/>
                  <a:t>.</a:t>
                </a:r>
              </a:p>
              <a:p>
                <a:r>
                  <a:rPr lang="ko-KR" altLang="en-US" dirty="0"/>
                  <a:t>따라서 주어진 문제를 </a:t>
                </a:r>
                <a:r>
                  <a:rPr lang="en-US" altLang="ko-KR" dirty="0"/>
                  <a:t>O(</a:t>
                </a:r>
                <a:r>
                  <a:rPr lang="en-US" altLang="ko-KR" dirty="0" err="1"/>
                  <a:t>NlogN</a:t>
                </a:r>
                <a:r>
                  <a:rPr lang="en-US" altLang="ko-KR" dirty="0"/>
                  <a:t>)</a:t>
                </a:r>
                <a:r>
                  <a:rPr lang="ko-KR" altLang="en-US" dirty="0"/>
                  <a:t>에 쉽게 해결할 수 있다</a:t>
                </a:r>
                <a:r>
                  <a:rPr lang="en-US" altLang="ko-KR" dirty="0"/>
                  <a:t>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80745D8D-C729-4357-88C1-CF8139E17E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159" b="-28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54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5437C6D-5609-44F9-B8D5-58AD2EB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F. </a:t>
            </a:r>
            <a:r>
              <a:rPr lang="ko-KR" altLang="en-US" dirty="0"/>
              <a:t>고인물의 새로운 리듬게임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2C257980-4172-4112-81E7-FE32CCCB0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stonejjun03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8827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F. </a:t>
            </a:r>
            <a:r>
              <a:rPr lang="ko-KR" altLang="en-US" dirty="0"/>
              <a:t>고인물의 새로운 리듬게임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N</a:t>
            </a:r>
            <a:r>
              <a:rPr lang="ko-KR" altLang="en-US" sz="2400" dirty="0"/>
              <a:t>개중 </a:t>
            </a:r>
            <a:r>
              <a:rPr lang="en-US" altLang="ko-KR" sz="2400" dirty="0"/>
              <a:t>K</a:t>
            </a:r>
            <a:r>
              <a:rPr lang="ko-KR" altLang="en-US" sz="2400" dirty="0"/>
              <a:t>개 이하를 고르는 데 최댓값</a:t>
            </a:r>
            <a:r>
              <a:rPr lang="en-US" altLang="ko-KR" sz="2400" dirty="0"/>
              <a:t>. DP</a:t>
            </a:r>
            <a:r>
              <a:rPr lang="ko-KR" altLang="en-US" sz="2400" dirty="0"/>
              <a:t>로 이 문제를 해결 할 수 있다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en-US" altLang="ko-KR" sz="2400" dirty="0"/>
              <a:t>DP[</a:t>
            </a:r>
            <a:r>
              <a:rPr lang="en-US" altLang="ko-KR" sz="2400" dirty="0" err="1"/>
              <a:t>i</a:t>
            </a:r>
            <a:r>
              <a:rPr lang="en-US" altLang="ko-KR" sz="2400" dirty="0"/>
              <a:t>][j]</a:t>
            </a:r>
            <a:r>
              <a:rPr lang="ko-KR" altLang="en-US" sz="2400" dirty="0"/>
              <a:t>를 </a:t>
            </a:r>
            <a:r>
              <a:rPr lang="en-US" altLang="ko-KR" sz="2400" dirty="0" err="1"/>
              <a:t>i</a:t>
            </a:r>
            <a:r>
              <a:rPr lang="ko-KR" altLang="en-US" sz="2400" dirty="0"/>
              <a:t>번째 노트까지 중에서 </a:t>
            </a:r>
            <a:r>
              <a:rPr lang="en-US" altLang="ko-KR" sz="2400" dirty="0"/>
              <a:t>j</a:t>
            </a:r>
            <a:r>
              <a:rPr lang="ko-KR" altLang="en-US" sz="2400" dirty="0"/>
              <a:t>개의 노트를 쳤을 때 얻을 수 있는 최대 점수라고 하자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이에 대해서 </a:t>
            </a:r>
            <a:r>
              <a:rPr lang="en-US" altLang="ko-KR" sz="2400" dirty="0"/>
              <a:t>DP</a:t>
            </a:r>
            <a:r>
              <a:rPr lang="ko-KR" altLang="en-US" sz="2400" dirty="0"/>
              <a:t>식을 세워보면 </a:t>
            </a:r>
            <a:endParaRPr lang="en-US" altLang="ko-KR" sz="2400" dirty="0"/>
          </a:p>
          <a:p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/>
              <a:t>이때 </a:t>
            </a:r>
            <a:r>
              <a:rPr lang="en-US" altLang="ko-KR" sz="2400" dirty="0"/>
              <a:t>F(</a:t>
            </a:r>
            <a:r>
              <a:rPr lang="en-US" altLang="ko-KR" sz="2400" dirty="0" err="1"/>
              <a:t>x,y</a:t>
            </a:r>
            <a:r>
              <a:rPr lang="en-US" altLang="ko-KR" sz="2400" dirty="0"/>
              <a:t>)</a:t>
            </a:r>
            <a:r>
              <a:rPr lang="ko-KR" altLang="en-US" sz="2400" dirty="0"/>
              <a:t>는 </a:t>
            </a:r>
            <a:r>
              <a:rPr lang="en-US" altLang="ko-KR" sz="2400" dirty="0"/>
              <a:t>x</a:t>
            </a:r>
            <a:r>
              <a:rPr lang="ko-KR" altLang="en-US" sz="2400" dirty="0"/>
              <a:t>번째 노트부터 </a:t>
            </a:r>
            <a:r>
              <a:rPr lang="en-US" altLang="ko-KR" sz="2400" dirty="0"/>
              <a:t>y</a:t>
            </a:r>
            <a:r>
              <a:rPr lang="ko-KR" altLang="en-US" sz="2400" dirty="0"/>
              <a:t>번째 노트 까지만 쳤을 때 얻을 수 있는 점수이다</a:t>
            </a:r>
            <a:r>
              <a:rPr lang="en-US" altLang="ko-KR" sz="2400" dirty="0"/>
              <a:t>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BDB6A17-6B15-459F-B9BD-D17D16DCD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416" y="4214500"/>
            <a:ext cx="6401355" cy="7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04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F. </a:t>
            </a:r>
            <a:r>
              <a:rPr lang="ko-KR" altLang="en-US" dirty="0"/>
              <a:t>고인물의 새로운 리듬게임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하지만 </a:t>
            </a:r>
            <a:r>
              <a:rPr lang="en-US" altLang="ko-KR" sz="2400" dirty="0"/>
              <a:t>DP</a:t>
            </a:r>
            <a:r>
              <a:rPr lang="ko-KR" altLang="en-US" sz="2400" dirty="0"/>
              <a:t>는 </a:t>
            </a:r>
            <a:r>
              <a:rPr lang="en-US" altLang="ko-KR" sz="2400" dirty="0"/>
              <a:t>2</a:t>
            </a:r>
            <a:r>
              <a:rPr lang="ko-KR" altLang="en-US" sz="2400" dirty="0"/>
              <a:t>차원이고 한 칸당 </a:t>
            </a:r>
            <a:r>
              <a:rPr lang="en-US" altLang="ko-KR" sz="2400" dirty="0"/>
              <a:t>O(N)</a:t>
            </a:r>
            <a:r>
              <a:rPr lang="ko-KR" altLang="en-US" sz="2400" dirty="0"/>
              <a:t>이므로 총 </a:t>
            </a:r>
            <a:r>
              <a:rPr lang="en-US" altLang="ko-KR" sz="2400" dirty="0"/>
              <a:t>O(N^3)</a:t>
            </a:r>
            <a:r>
              <a:rPr lang="ko-KR" altLang="en-US" sz="2400" dirty="0"/>
              <a:t>의 </a:t>
            </a:r>
            <a:r>
              <a:rPr lang="ko-KR" altLang="en-US" sz="2400" dirty="0" err="1"/>
              <a:t>시간복잡도를</a:t>
            </a:r>
            <a:r>
              <a:rPr lang="ko-KR" altLang="en-US" sz="2400" dirty="0"/>
              <a:t> 가지게 된다</a:t>
            </a:r>
            <a:r>
              <a:rPr lang="en-US" altLang="ko-KR" sz="2400" dirty="0"/>
              <a:t>. </a:t>
            </a:r>
          </a:p>
          <a:p>
            <a:r>
              <a:rPr lang="ko-KR" altLang="en-US" sz="2400" dirty="0"/>
              <a:t>단조성에서 눈치를 챌 수 있지만 </a:t>
            </a:r>
            <a:r>
              <a:rPr lang="en-US" altLang="ko-KR" sz="2400" dirty="0"/>
              <a:t>DP opt</a:t>
            </a:r>
            <a:r>
              <a:rPr lang="ko-KR" altLang="en-US" sz="2400" dirty="0"/>
              <a:t>를 써야한다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같은 </a:t>
            </a:r>
            <a:r>
              <a:rPr lang="en-US" altLang="ko-KR" sz="2400" dirty="0" err="1"/>
              <a:t>i</a:t>
            </a:r>
            <a:r>
              <a:rPr lang="en-US" altLang="ko-KR" sz="2400" dirty="0"/>
              <a:t>-j </a:t>
            </a:r>
            <a:r>
              <a:rPr lang="ko-KR" altLang="en-US" sz="2400" dirty="0"/>
              <a:t>묶음들에 대하여 </a:t>
            </a:r>
            <a:r>
              <a:rPr lang="en-US" altLang="ko-KR" sz="2400" dirty="0" err="1"/>
              <a:t>i</a:t>
            </a:r>
            <a:r>
              <a:rPr lang="ko-KR" altLang="en-US" sz="2400" dirty="0"/>
              <a:t>가 증가할수록 최댓값을 가지는 </a:t>
            </a:r>
            <a:r>
              <a:rPr lang="en-US" altLang="ko-KR" sz="2400" dirty="0" err="1"/>
              <a:t>i</a:t>
            </a:r>
            <a:r>
              <a:rPr lang="en-US" altLang="ko-KR" sz="2400" dirty="0"/>
              <a:t>-k</a:t>
            </a:r>
            <a:r>
              <a:rPr lang="ko-KR" altLang="en-US" sz="2400" dirty="0"/>
              <a:t>는 같거나 증가하기 때문에 </a:t>
            </a:r>
            <a:r>
              <a:rPr lang="en-US" altLang="ko-KR" sz="2400" dirty="0"/>
              <a:t>DNC opt</a:t>
            </a:r>
            <a:r>
              <a:rPr lang="ko-KR" altLang="en-US" sz="2400" dirty="0"/>
              <a:t>를 쓸 수 있는 조건이 나오게 되었다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따라서 </a:t>
            </a:r>
            <a:r>
              <a:rPr lang="en-US" altLang="ko-KR" sz="2400" dirty="0"/>
              <a:t>DNC opt</a:t>
            </a:r>
            <a:r>
              <a:rPr lang="ko-KR" altLang="en-US" sz="2400" dirty="0"/>
              <a:t>를 사용해 주게 되면 </a:t>
            </a:r>
            <a:r>
              <a:rPr lang="en-US" altLang="ko-KR" sz="2400" dirty="0"/>
              <a:t>O(N^2lgN)</a:t>
            </a:r>
            <a:r>
              <a:rPr lang="ko-KR" altLang="en-US" sz="2400" dirty="0"/>
              <a:t>에 해결할 수 있다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 밖에 </a:t>
            </a:r>
            <a:r>
              <a:rPr lang="en-US" altLang="ko-KR" sz="2400" dirty="0" err="1"/>
              <a:t>Lichao</a:t>
            </a:r>
            <a:r>
              <a:rPr lang="en-US" altLang="ko-KR" sz="2400" dirty="0"/>
              <a:t> tree, monotone queue opt</a:t>
            </a:r>
            <a:r>
              <a:rPr lang="ko-KR" altLang="en-US" sz="2400" dirty="0"/>
              <a:t>등을 사용하는 풀이도 존재한다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970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5437C6D-5609-44F9-B8D5-58AD2EB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/>
              <a:t>G. </a:t>
            </a:r>
            <a:r>
              <a:rPr lang="ko-KR" altLang="en-US" sz="4800" dirty="0"/>
              <a:t>지역 꾸미기 게임</a:t>
            </a:r>
            <a:r>
              <a:rPr lang="en-US" altLang="ko-KR" sz="4800" dirty="0"/>
              <a:t> 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2C257980-4172-4112-81E7-FE32CCCB0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Blackkin26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6756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FFE4EA-D9E2-4735-BAA9-44C39340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 </a:t>
            </a:r>
            <a:r>
              <a:rPr lang="ko-KR" altLang="en-US" dirty="0"/>
              <a:t>지역 꾸미기 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55045A-F663-4F45-8040-8C61573F7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ko-KR" altLang="en-US" sz="2400" dirty="0"/>
              <a:t>입</a:t>
            </a:r>
            <a:r>
              <a:rPr lang="en-US" altLang="ko-KR" sz="2400" dirty="0" err="1"/>
              <a:t>ps</a:t>
            </a:r>
            <a:r>
              <a:rPr lang="ko-KR" altLang="en-US" sz="2400" dirty="0"/>
              <a:t>로는 가능한 쿼리를 실제로 구현해야 하는 문제이다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일반적으로 </a:t>
            </a:r>
            <a:r>
              <a:rPr lang="en-US" altLang="ko-KR" sz="2400" dirty="0"/>
              <a:t>2d range update/query</a:t>
            </a:r>
            <a:r>
              <a:rPr lang="ko-KR" altLang="en-US" sz="2400" dirty="0"/>
              <a:t>는 당연히 못한다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update</a:t>
            </a:r>
            <a:r>
              <a:rPr lang="ko-KR" altLang="en-US" sz="2400" dirty="0"/>
              <a:t>를 공유하는 각 조각에 대해서 가장 왼쪽 위에만 </a:t>
            </a:r>
            <a:r>
              <a:rPr lang="en-US" altLang="ko-KR" sz="2400" dirty="0"/>
              <a:t>update</a:t>
            </a:r>
            <a:r>
              <a:rPr lang="ko-KR" altLang="en-US" sz="2400" dirty="0"/>
              <a:t>를 해주면 점 업데이트 구간 쿼리로 바뀐다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이것으로 </a:t>
            </a:r>
            <a:r>
              <a:rPr lang="en-US" altLang="ko-KR" sz="2400" dirty="0"/>
              <a:t>2</a:t>
            </a:r>
            <a:r>
              <a:rPr lang="ko-KR" altLang="en-US" sz="2400" dirty="0"/>
              <a:t>번과 </a:t>
            </a:r>
            <a:r>
              <a:rPr lang="en-US" altLang="ko-KR" sz="2400" dirty="0"/>
              <a:t>3</a:t>
            </a:r>
            <a:r>
              <a:rPr lang="ko-KR" altLang="en-US" sz="2400" dirty="0"/>
              <a:t>번 쿼리는 평범한 </a:t>
            </a:r>
            <a:r>
              <a:rPr lang="en-US" altLang="ko-KR" sz="2400" dirty="0"/>
              <a:t>2d segment tree</a:t>
            </a:r>
            <a:r>
              <a:rPr lang="ko-KR" altLang="en-US" sz="2400" dirty="0"/>
              <a:t>로 처리할 수 있게 되지만</a:t>
            </a:r>
            <a:r>
              <a:rPr lang="en-US" altLang="ko-KR" sz="2400" dirty="0"/>
              <a:t>…</a:t>
            </a:r>
          </a:p>
          <a:p>
            <a:endParaRPr lang="en-US" altLang="ko-KR" sz="2400" dirty="0"/>
          </a:p>
          <a:p>
            <a:r>
              <a:rPr lang="en-US" altLang="ko-KR" sz="2400" dirty="0"/>
              <a:t>1</a:t>
            </a:r>
            <a:r>
              <a:rPr lang="ko-KR" altLang="en-US" sz="2400" dirty="0"/>
              <a:t>번 쿼리를 처리하기 위해서는 쿼리 한번 당 최대 </a:t>
            </a:r>
            <a:r>
              <a:rPr lang="en-US" altLang="ko-KR" sz="2400" dirty="0"/>
              <a:t>O(N)</a:t>
            </a:r>
            <a:r>
              <a:rPr lang="ko-KR" altLang="en-US" sz="2400" dirty="0"/>
              <a:t>개의 정점을 추가해야 한다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752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2A9ADB-1E1E-48DD-902C-3DAEFC8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 </a:t>
            </a:r>
            <a:r>
              <a:rPr lang="ko-KR" altLang="en-US" dirty="0"/>
              <a:t>지역 꾸미기 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3634C1-C4D4-4C57-B625-93A58B773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2d segment tree</a:t>
            </a:r>
            <a:r>
              <a:rPr lang="ko-KR" altLang="en-US" sz="2400" dirty="0"/>
              <a:t>에 많은 정점을 빠르게 추가할 방법을 찾아보자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추가된 정점은 옆 노드의 값을 복사해서 가져야 하기 때문에</a:t>
            </a:r>
            <a:r>
              <a:rPr lang="en-US" altLang="ko-KR" sz="2400" dirty="0"/>
              <a:t>, </a:t>
            </a:r>
            <a:r>
              <a:rPr lang="ko-KR" altLang="en-US" sz="2400" dirty="0"/>
              <a:t>단순히 </a:t>
            </a:r>
            <a:r>
              <a:rPr lang="en-US" altLang="ko-KR" sz="2400" dirty="0"/>
              <a:t>dynamic seg</a:t>
            </a:r>
            <a:r>
              <a:rPr lang="ko-KR" altLang="en-US" sz="2400" dirty="0"/>
              <a:t>만으로는 부족하다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1</a:t>
            </a:r>
            <a:r>
              <a:rPr lang="ko-KR" altLang="en-US" sz="2400" dirty="0"/>
              <a:t>번 쿼리가 가로로 들어오는 경우에는 </a:t>
            </a:r>
            <a:r>
              <a:rPr lang="en-US" altLang="ko-KR" sz="2400" dirty="0"/>
              <a:t>2d seg</a:t>
            </a:r>
            <a:r>
              <a:rPr lang="ko-KR" altLang="en-US" sz="2400" dirty="0"/>
              <a:t>의 노드인 </a:t>
            </a:r>
            <a:r>
              <a:rPr lang="en-US" altLang="ko-KR" sz="2400" dirty="0"/>
              <a:t>1d seg</a:t>
            </a:r>
            <a:r>
              <a:rPr lang="ko-KR" altLang="en-US" sz="2400" dirty="0"/>
              <a:t>가 하나 통째로 복사되어야 하고</a:t>
            </a:r>
            <a:r>
              <a:rPr lang="en-US" altLang="ko-KR" sz="2400" dirty="0"/>
              <a:t>, </a:t>
            </a:r>
            <a:r>
              <a:rPr lang="ko-KR" altLang="en-US" sz="2400" dirty="0"/>
              <a:t>세로로 들어오는 경우에는 </a:t>
            </a:r>
            <a:r>
              <a:rPr lang="en-US" altLang="ko-KR" sz="2400" dirty="0"/>
              <a:t>2d seg</a:t>
            </a:r>
            <a:r>
              <a:rPr lang="ko-KR" altLang="en-US" sz="2400" dirty="0"/>
              <a:t>의 노드인 모든 </a:t>
            </a:r>
            <a:r>
              <a:rPr lang="en-US" altLang="ko-KR" sz="2400" dirty="0"/>
              <a:t>1d seg</a:t>
            </a:r>
            <a:r>
              <a:rPr lang="ko-KR" altLang="en-US" sz="2400" dirty="0"/>
              <a:t>에 동일한 위치의 노드가 하나 복사되어야 한다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5182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FCB84B-B18F-448B-8EB7-66AE1579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 </a:t>
            </a:r>
            <a:r>
              <a:rPr lang="ko-KR" altLang="en-US" dirty="0"/>
              <a:t>지역 꾸미기 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8A6B11-A23D-443F-AEBE-90C1B17E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먼저 쿼리가 가로로 들어오는 경우부터 살펴보자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세그먼트 트리 하나를 통째로 복제하는 연산은 원래부터 세그먼트 트리를 </a:t>
            </a:r>
            <a:r>
              <a:rPr lang="en-US" altLang="ko-KR" sz="2400" dirty="0"/>
              <a:t>persistent</a:t>
            </a:r>
            <a:r>
              <a:rPr lang="ko-KR" altLang="en-US" sz="2400" dirty="0"/>
              <a:t>하게 들고 있었다면 쉽게 할 수 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그러나 아래 그림과 같은 경우</a:t>
            </a:r>
            <a:r>
              <a:rPr lang="en-US" altLang="ko-KR" sz="2400" dirty="0"/>
              <a:t>, B+C</a:t>
            </a:r>
            <a:r>
              <a:rPr lang="ko-KR" altLang="en-US" sz="2400" dirty="0"/>
              <a:t>에 해당하는 노드를 새로 만들어야 한다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DEDDD9D-9BA1-4E17-AB95-0944C9A68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11" y="4001294"/>
            <a:ext cx="3371850" cy="284797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27DEBDA-797B-4E01-9547-6AA0B8A49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766" y="4001294"/>
            <a:ext cx="3086100" cy="2828925"/>
          </a:xfrm>
          <a:prstGeom prst="rect">
            <a:avLst/>
          </a:prstGeom>
        </p:spPr>
      </p:pic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ABE4B992-3E8B-498C-89ED-F2864D3D32F4}"/>
              </a:ext>
            </a:extLst>
          </p:cNvPr>
          <p:cNvSpPr/>
          <p:nvPr/>
        </p:nvSpPr>
        <p:spPr>
          <a:xfrm>
            <a:off x="4298061" y="4983480"/>
            <a:ext cx="968883" cy="539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182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AC82AE-E368-4412-9A28-286925BB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 </a:t>
            </a:r>
            <a:r>
              <a:rPr lang="ko-KR" altLang="en-US" dirty="0"/>
              <a:t>지역 꾸미기 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60BBE6-A275-4240-960D-AC9BAC283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따라서 구간의 시작점에만 업데이트를 하는 것이 아니라 구간의 시작점과 끝점 모두에 업데이트를 해준다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이러면 새로 추가되는 노드 딱 하나만 양산하면 나머지 추가되는 노드와 다른 노드가 잘 합쳐진 노드들은 전부 원래 있던 노드가 된다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2CFD802-DC0F-4203-9A57-AFDD7ABC6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188" y="3793679"/>
            <a:ext cx="5260412" cy="295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90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1C2C5A-6B7D-43E9-89B8-ECD2BF13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 </a:t>
            </a:r>
            <a:r>
              <a:rPr lang="ko-KR" altLang="en-US" dirty="0"/>
              <a:t>지역 꾸미기 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3B8565-D570-4B5F-98B9-E5CCBD1EC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이제 쿼리가 세로로 들어오는 경우를 생각하자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다행인 점은</a:t>
            </a:r>
            <a:r>
              <a:rPr lang="en-US" altLang="ko-KR" sz="2400" dirty="0"/>
              <a:t>, </a:t>
            </a:r>
            <a:r>
              <a:rPr lang="ko-KR" altLang="en-US" sz="2400" dirty="0"/>
              <a:t>추가된 정점이 옆 노드와 같은 값을 가지기 때문에 </a:t>
            </a:r>
            <a:r>
              <a:rPr lang="en-US" altLang="ko-KR" sz="2400" dirty="0"/>
              <a:t>3</a:t>
            </a:r>
            <a:r>
              <a:rPr lang="ko-KR" altLang="en-US" sz="2400" dirty="0"/>
              <a:t>번 쿼리를 처리할 때는 추가된 정점이 있는지를 신경 쓸 필요가 없다는 것이다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즉 </a:t>
            </a:r>
            <a:r>
              <a:rPr lang="en-US" altLang="ko-KR" sz="2400" dirty="0"/>
              <a:t>2</a:t>
            </a:r>
            <a:r>
              <a:rPr lang="ko-KR" altLang="en-US" sz="2400" dirty="0"/>
              <a:t>번 쿼리에서 어떤 정점을 방문할 때마다</a:t>
            </a:r>
            <a:r>
              <a:rPr lang="en-US" altLang="ko-KR" sz="2400" dirty="0"/>
              <a:t> </a:t>
            </a:r>
            <a:r>
              <a:rPr lang="ko-KR" altLang="en-US" sz="2400" dirty="0"/>
              <a:t>방문하는 정점 하나만 추가해 줘도 된다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23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5437C6D-5609-44F9-B8D5-58AD2EB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A.</a:t>
            </a:r>
            <a:r>
              <a:rPr lang="ko-KR" altLang="en-US" dirty="0"/>
              <a:t>왕들의 </a:t>
            </a:r>
            <a:r>
              <a:rPr lang="ko-KR" altLang="en-US" dirty="0" err="1"/>
              <a:t>외나무</a:t>
            </a:r>
            <a:r>
              <a:rPr lang="ko-KR" altLang="en-US" dirty="0"/>
              <a:t> 다리 돌 게임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2C257980-4172-4112-81E7-FE32CCCB0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stonejjun03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140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EEC3F8-921E-4204-826C-5B624E63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 </a:t>
            </a:r>
            <a:r>
              <a:rPr lang="ko-KR" altLang="en-US" dirty="0"/>
              <a:t>지역 꾸미기 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656DEA-40A7-4AB4-8B02-C5877CE6C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세로 </a:t>
            </a:r>
            <a:r>
              <a:rPr lang="en-US" altLang="ko-KR" sz="2400" dirty="0"/>
              <a:t>1</a:t>
            </a:r>
            <a:r>
              <a:rPr lang="ko-KR" altLang="en-US" sz="2400" dirty="0"/>
              <a:t>번 쿼리를 받을 때 전역 </a:t>
            </a:r>
            <a:r>
              <a:rPr lang="en-US" altLang="ko-KR" sz="2400" dirty="0"/>
              <a:t>set</a:t>
            </a:r>
            <a:r>
              <a:rPr lang="ko-KR" altLang="en-US" sz="2400" dirty="0"/>
              <a:t>에 어떤 위치에 정점이 있어야 하는지를 저장해 두기만 하고 실제로 업데이트는 하지 않는다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그 후 </a:t>
            </a:r>
            <a:r>
              <a:rPr lang="en-US" altLang="ko-KR" sz="2400" dirty="0"/>
              <a:t>2</a:t>
            </a:r>
            <a:r>
              <a:rPr lang="ko-KR" altLang="en-US" sz="2400" dirty="0"/>
              <a:t>번 쿼리를 받았을 때</a:t>
            </a:r>
            <a:r>
              <a:rPr lang="en-US" altLang="ko-KR" sz="2400" dirty="0"/>
              <a:t>, </a:t>
            </a:r>
            <a:r>
              <a:rPr lang="ko-KR" altLang="en-US" sz="2400" dirty="0"/>
              <a:t>두 가지의 업데이트를 해야 한다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먼저 자기 자신이 존재하지 않는 정점일 경우 자기 자신을 추가해야 한다</a:t>
            </a:r>
            <a:r>
              <a:rPr lang="en-US" altLang="ko-KR" sz="2400" dirty="0"/>
              <a:t>. </a:t>
            </a:r>
          </a:p>
          <a:p>
            <a:r>
              <a:rPr lang="ko-KR" altLang="en-US" sz="2400" dirty="0"/>
              <a:t>이 때 존재하지 않는 정점의 값은 그 정점보다 왼쪽에 있는 존재하는 정점 중에 가장 오른쪽에 있는 정점의 값과 같다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또 전역 </a:t>
            </a:r>
            <a:r>
              <a:rPr lang="en-US" altLang="ko-KR" sz="2400" dirty="0"/>
              <a:t>set</a:t>
            </a:r>
            <a:r>
              <a:rPr lang="ko-KR" altLang="en-US" sz="2400" dirty="0"/>
              <a:t>에서 봤을 때 자신의 바로 오른쪽에 있는 정점이 존재하지 않을 경우 그 정점을 추가해야 한다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이는 </a:t>
            </a:r>
            <a:r>
              <a:rPr lang="en-US" altLang="ko-KR" sz="2400" dirty="0"/>
              <a:t>“</a:t>
            </a:r>
            <a:r>
              <a:rPr lang="ko-KR" altLang="en-US" sz="2400" dirty="0"/>
              <a:t>이 때 존재하지 않는 정점의 값은 그 정점보다 왼쪽에 있는 존재하는 정점 중에 가장 오른쪽에 있는 정점의 값과 같다</a:t>
            </a:r>
            <a:r>
              <a:rPr lang="en-US" altLang="ko-KR" sz="2400" dirty="0"/>
              <a:t>.” </a:t>
            </a:r>
            <a:r>
              <a:rPr lang="ko-KR" altLang="en-US" sz="2400" dirty="0"/>
              <a:t>라는 조건을 여전히 만족해야 하기 때문이다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5248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52CBC5-0B60-4F90-A006-2BFE144CE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 </a:t>
            </a:r>
            <a:r>
              <a:rPr lang="ko-KR" altLang="en-US" dirty="0"/>
              <a:t>지역 꾸미기 게임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0EAF082-4B5E-480D-B7A9-F3DCFD4E2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680" y="1690688"/>
            <a:ext cx="3810000" cy="13620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53484AC7-0F18-492B-965E-ECFB25E4D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680" y="3124200"/>
            <a:ext cx="4114800" cy="136207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6D31FCE5-90E9-40F5-AD57-10B390D51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8092" y="4557712"/>
            <a:ext cx="4371975" cy="1647825"/>
          </a:xfrm>
          <a:prstGeom prst="rect">
            <a:avLst/>
          </a:prstGeom>
        </p:spPr>
      </p:pic>
      <p:sp>
        <p:nvSpPr>
          <p:cNvPr id="9" name="화살표: 아래쪽 8">
            <a:extLst>
              <a:ext uri="{FF2B5EF4-FFF2-40B4-BE49-F238E27FC236}">
                <a16:creationId xmlns:a16="http://schemas.microsoft.com/office/drawing/2014/main" id="{F58A2C4C-CFB8-4924-B0A2-8DF42BD430A0}"/>
              </a:ext>
            </a:extLst>
          </p:cNvPr>
          <p:cNvSpPr/>
          <p:nvPr/>
        </p:nvSpPr>
        <p:spPr>
          <a:xfrm>
            <a:off x="5633884" y="2792361"/>
            <a:ext cx="353961" cy="403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화살표: 아래쪽 9">
            <a:extLst>
              <a:ext uri="{FF2B5EF4-FFF2-40B4-BE49-F238E27FC236}">
                <a16:creationId xmlns:a16="http://schemas.microsoft.com/office/drawing/2014/main" id="{31785515-2D9B-4879-A865-FF74177C7EFC}"/>
              </a:ext>
            </a:extLst>
          </p:cNvPr>
          <p:cNvSpPr/>
          <p:nvPr/>
        </p:nvSpPr>
        <p:spPr>
          <a:xfrm>
            <a:off x="5609303" y="4400472"/>
            <a:ext cx="353961" cy="403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875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5437C6D-5609-44F9-B8D5-58AD2EB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/>
              <a:t>H. Non-Decreasing Subarray Game 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2C257980-4172-4112-81E7-FE32CCCB0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stonejjun03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7921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H. Non-Decreasing Subarray Game (1)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6047"/>
            <a:ext cx="10515600" cy="441091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F(</a:t>
            </a:r>
            <a:r>
              <a:rPr lang="en-US" altLang="ko-KR" sz="2400" dirty="0" err="1"/>
              <a:t>I,j</a:t>
            </a:r>
            <a:r>
              <a:rPr lang="en-US" altLang="ko-KR" sz="2400" dirty="0"/>
              <a:t>)</a:t>
            </a:r>
            <a:r>
              <a:rPr lang="ko-KR" altLang="en-US" sz="2400" dirty="0"/>
              <a:t>는 </a:t>
            </a:r>
            <a:r>
              <a:rPr lang="en-US" altLang="ko-KR" sz="2400" dirty="0"/>
              <a:t>[</a:t>
            </a:r>
            <a:r>
              <a:rPr lang="en-US" altLang="ko-KR" sz="2400" dirty="0" err="1"/>
              <a:t>i,j</a:t>
            </a:r>
            <a:r>
              <a:rPr lang="en-US" altLang="ko-KR" sz="2400" dirty="0"/>
              <a:t>]</a:t>
            </a:r>
            <a:r>
              <a:rPr lang="ko-KR" altLang="en-US" sz="2400" dirty="0"/>
              <a:t>의 </a:t>
            </a:r>
            <a:r>
              <a:rPr lang="en-US" altLang="ko-KR" sz="2400" dirty="0"/>
              <a:t>non-decreasing subarray</a:t>
            </a:r>
            <a:r>
              <a:rPr lang="ko-KR" altLang="en-US" sz="2400" dirty="0"/>
              <a:t>의 개수를 의미한다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관찰</a:t>
            </a:r>
            <a:r>
              <a:rPr lang="en-US" altLang="ko-KR" sz="2400" dirty="0"/>
              <a:t>1 : Platina</a:t>
            </a:r>
            <a:r>
              <a:rPr lang="ko-KR" altLang="en-US" sz="2400" dirty="0"/>
              <a:t>는 당연히 </a:t>
            </a:r>
            <a:r>
              <a:rPr lang="en-US" altLang="ko-KR" sz="2400" dirty="0"/>
              <a:t>L</a:t>
            </a:r>
            <a:r>
              <a:rPr lang="ko-KR" altLang="en-US" sz="2400" dirty="0"/>
              <a:t>또는 </a:t>
            </a:r>
            <a:r>
              <a:rPr lang="en-US" altLang="ko-KR" sz="2400" dirty="0"/>
              <a:t>R</a:t>
            </a:r>
            <a:r>
              <a:rPr lang="ko-KR" altLang="en-US" sz="2400" dirty="0"/>
              <a:t>을 부른다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관찰</a:t>
            </a:r>
            <a:r>
              <a:rPr lang="en-US" altLang="ko-KR" sz="2400" dirty="0"/>
              <a:t>2 : </a:t>
            </a:r>
            <a:r>
              <a:rPr lang="ko-KR" altLang="en-US" sz="2400" dirty="0"/>
              <a:t>또한 이에 의해서 </a:t>
            </a:r>
            <a:r>
              <a:rPr lang="en-US" altLang="ko-KR" sz="2400" dirty="0" err="1"/>
              <a:t>Yuto</a:t>
            </a:r>
            <a:r>
              <a:rPr lang="ko-KR" altLang="en-US" sz="2400" dirty="0"/>
              <a:t>는 </a:t>
            </a:r>
            <a:r>
              <a:rPr lang="en-US" altLang="ko-KR" sz="2400" dirty="0"/>
              <a:t>max( f(L,X),f(X,R) )</a:t>
            </a:r>
            <a:r>
              <a:rPr lang="ko-KR" altLang="en-US" sz="2400" dirty="0"/>
              <a:t>이 최소가 되는</a:t>
            </a:r>
            <a:r>
              <a:rPr lang="en-US" altLang="ko-KR" sz="2400" dirty="0"/>
              <a:t> X</a:t>
            </a:r>
            <a:r>
              <a:rPr lang="ko-KR" altLang="en-US" sz="2400" dirty="0"/>
              <a:t>를 부를 것이다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관찰</a:t>
            </a:r>
            <a:r>
              <a:rPr lang="en-US" altLang="ko-KR" sz="2400" dirty="0"/>
              <a:t>3 : L,R</a:t>
            </a:r>
            <a:r>
              <a:rPr lang="ko-KR" altLang="en-US" sz="2400" dirty="0"/>
              <a:t>에 대해서 특정 위치까지는 </a:t>
            </a:r>
            <a:r>
              <a:rPr lang="en-US" altLang="ko-KR" sz="2400" dirty="0"/>
              <a:t>f(L,X)</a:t>
            </a:r>
            <a:r>
              <a:rPr lang="ko-KR" altLang="en-US" sz="2400" dirty="0"/>
              <a:t>가 더 작을 것이며</a:t>
            </a:r>
            <a:r>
              <a:rPr lang="en-US" altLang="ko-KR" sz="2400" dirty="0"/>
              <a:t>, </a:t>
            </a:r>
            <a:r>
              <a:rPr lang="ko-KR" altLang="en-US" sz="2400" dirty="0"/>
              <a:t>특정 위치부터는 </a:t>
            </a:r>
            <a:r>
              <a:rPr lang="en-US" altLang="ko-KR" sz="2400" dirty="0"/>
              <a:t>f(X,R)</a:t>
            </a:r>
            <a:r>
              <a:rPr lang="ko-KR" altLang="en-US" sz="2400" dirty="0"/>
              <a:t>가 더 작다</a:t>
            </a:r>
            <a:r>
              <a:rPr lang="en-US" altLang="ko-K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5014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H. Non-Decreasing Subarray Game (2)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6047"/>
            <a:ext cx="10515600" cy="4410916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관찰 </a:t>
            </a:r>
            <a:r>
              <a:rPr lang="en-US" altLang="ko-KR" sz="2400" dirty="0"/>
              <a:t>4 : </a:t>
            </a:r>
            <a:r>
              <a:rPr lang="ko-KR" altLang="en-US" sz="2400" dirty="0"/>
              <a:t>관찰 </a:t>
            </a:r>
            <a:r>
              <a:rPr lang="en-US" altLang="ko-KR" sz="2400" dirty="0"/>
              <a:t>2</a:t>
            </a:r>
            <a:r>
              <a:rPr lang="ko-KR" altLang="en-US" sz="2400" dirty="0"/>
              <a:t>와 관찰 </a:t>
            </a:r>
            <a:r>
              <a:rPr lang="en-US" altLang="ko-KR" sz="2400" dirty="0"/>
              <a:t>3</a:t>
            </a:r>
            <a:r>
              <a:rPr lang="ko-KR" altLang="en-US" sz="2400" dirty="0"/>
              <a:t>에 의하여 </a:t>
            </a:r>
            <a:r>
              <a:rPr lang="en-US" altLang="ko-KR" sz="2400" dirty="0" err="1"/>
              <a:t>Yuto</a:t>
            </a:r>
            <a:r>
              <a:rPr lang="ko-KR" altLang="en-US" sz="2400" dirty="0"/>
              <a:t>가 부르게 되는 숫자는 더 작은 쪽이 변하게 되는 경계 둘 중 하나를 부르게 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따라서 우리는 그 경계를 찾는 것이 목표이다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140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H. Non-Decreasing Subarray Game (3)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6047"/>
            <a:ext cx="10515600" cy="4726828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특정 위치까지는 </a:t>
            </a:r>
            <a:r>
              <a:rPr lang="en-US" altLang="ko-KR" sz="2400" dirty="0"/>
              <a:t>p </a:t>
            </a:r>
            <a:r>
              <a:rPr lang="ko-KR" altLang="en-US" sz="2400" dirty="0"/>
              <a:t>특정 위치 부터는 </a:t>
            </a:r>
            <a:r>
              <a:rPr lang="en-US" altLang="ko-KR" sz="2400" dirty="0"/>
              <a:t>q</a:t>
            </a:r>
            <a:r>
              <a:rPr lang="ko-KR" altLang="en-US" sz="2400" dirty="0"/>
              <a:t>이고 따라서 </a:t>
            </a:r>
            <a:r>
              <a:rPr lang="ko-KR" altLang="en-US" sz="2400" dirty="0" err="1"/>
              <a:t>파라메트릭</a:t>
            </a:r>
            <a:r>
              <a:rPr lang="ko-KR" altLang="en-US" sz="2400" dirty="0"/>
              <a:t> </a:t>
            </a:r>
            <a:r>
              <a:rPr lang="ko-KR" altLang="en-US" sz="2400" dirty="0" err="1"/>
              <a:t>서치를</a:t>
            </a:r>
            <a:r>
              <a:rPr lang="ko-KR" altLang="en-US" sz="2400" dirty="0"/>
              <a:t> 이용하여 경계를 찾을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이 경계 한번을 찾는데 </a:t>
            </a:r>
            <a:r>
              <a:rPr lang="en-US" altLang="ko-KR" sz="2400" dirty="0"/>
              <a:t>O(</a:t>
            </a:r>
            <a:r>
              <a:rPr lang="en-US" altLang="ko-KR" sz="2400" dirty="0" err="1"/>
              <a:t>logN</a:t>
            </a:r>
            <a:r>
              <a:rPr lang="en-US" altLang="ko-KR" sz="2400" dirty="0"/>
              <a:t>)</a:t>
            </a:r>
            <a:r>
              <a:rPr lang="ko-KR" altLang="en-US" sz="2400" dirty="0"/>
              <a:t>에 </a:t>
            </a:r>
            <a:r>
              <a:rPr lang="ko-KR" altLang="en-US" sz="2400" dirty="0" err="1"/>
              <a:t>해야하고</a:t>
            </a:r>
            <a:r>
              <a:rPr lang="en-US" altLang="ko-KR" sz="2400" dirty="0"/>
              <a:t>, </a:t>
            </a:r>
            <a:r>
              <a:rPr lang="ko-KR" altLang="en-US" sz="2400" dirty="0"/>
              <a:t>따라서 </a:t>
            </a:r>
            <a:r>
              <a:rPr lang="en-US" altLang="ko-KR" sz="2400" dirty="0"/>
              <a:t>F(</a:t>
            </a:r>
            <a:r>
              <a:rPr lang="en-US" altLang="ko-KR" sz="2400" dirty="0" err="1"/>
              <a:t>i,j</a:t>
            </a:r>
            <a:r>
              <a:rPr lang="en-US" altLang="ko-KR" sz="2400" dirty="0"/>
              <a:t>)</a:t>
            </a:r>
            <a:r>
              <a:rPr lang="ko-KR" altLang="en-US" sz="2400" dirty="0"/>
              <a:t>를 </a:t>
            </a:r>
            <a:r>
              <a:rPr lang="en-US" altLang="ko-KR" sz="2400" dirty="0"/>
              <a:t>O(1)</a:t>
            </a:r>
            <a:r>
              <a:rPr lang="ko-KR" altLang="en-US" sz="2400" dirty="0"/>
              <a:t>에 찾아야 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K</a:t>
            </a:r>
            <a:r>
              <a:rPr lang="ko-KR" altLang="en-US" sz="2400" dirty="0"/>
              <a:t>개 연속해서 </a:t>
            </a:r>
            <a:r>
              <a:rPr lang="en-US" altLang="ko-KR" sz="2400" dirty="0"/>
              <a:t>non-decreasing</a:t>
            </a:r>
            <a:r>
              <a:rPr lang="ko-KR" altLang="en-US" sz="2400" dirty="0"/>
              <a:t>하다면 그 구역에서 </a:t>
            </a:r>
            <a:r>
              <a:rPr lang="en-US" altLang="ko-KR" sz="2400" dirty="0"/>
              <a:t>NDSA</a:t>
            </a:r>
            <a:r>
              <a:rPr lang="ko-KR" altLang="en-US" sz="2400" dirty="0"/>
              <a:t>의 개수는 </a:t>
            </a:r>
            <a:r>
              <a:rPr lang="en-US" altLang="ko-KR" sz="2400" dirty="0"/>
              <a:t>k(k+1)/2</a:t>
            </a:r>
            <a:r>
              <a:rPr lang="ko-KR" altLang="en-US" sz="2400" dirty="0"/>
              <a:t>개다</a:t>
            </a:r>
            <a:r>
              <a:rPr lang="en-US" altLang="ko-KR" sz="2400" dirty="0"/>
              <a:t>. </a:t>
            </a:r>
            <a:r>
              <a:rPr lang="ko-KR" altLang="en-US" sz="2400" dirty="0"/>
              <a:t>따라서 전처리로 이 구역별로 묶어줄 수 있다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Prefix sum</a:t>
            </a:r>
            <a:r>
              <a:rPr lang="ko-KR" altLang="en-US" sz="2400" dirty="0"/>
              <a:t>을 이용하여 중간 몇 개 구역에서의 </a:t>
            </a:r>
            <a:r>
              <a:rPr lang="en-US" altLang="ko-KR" sz="2400" dirty="0"/>
              <a:t>NDSA</a:t>
            </a:r>
            <a:r>
              <a:rPr lang="ko-KR" altLang="en-US" sz="2400" dirty="0"/>
              <a:t>를 구할 수 있고</a:t>
            </a:r>
            <a:r>
              <a:rPr lang="en-US" altLang="ko-KR" sz="2400" dirty="0"/>
              <a:t>, </a:t>
            </a:r>
            <a:r>
              <a:rPr lang="ko-KR" altLang="en-US" sz="2400" dirty="0"/>
              <a:t>완벽히 구역이 포함되지 않는 부분만 추가로 </a:t>
            </a:r>
            <a:r>
              <a:rPr lang="en-US" altLang="ko-KR" sz="2400" dirty="0"/>
              <a:t>x(x+1)/2 </a:t>
            </a:r>
            <a:r>
              <a:rPr lang="ko-KR" altLang="en-US" sz="2400" dirty="0"/>
              <a:t>로 더해주면 된다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따라서 </a:t>
            </a:r>
            <a:r>
              <a:rPr lang="en-US" altLang="ko-KR" sz="2400" dirty="0"/>
              <a:t>O(1)</a:t>
            </a:r>
            <a:r>
              <a:rPr lang="ko-KR" altLang="en-US" sz="2400" dirty="0"/>
              <a:t>에 해결할 수 있고</a:t>
            </a:r>
            <a:r>
              <a:rPr lang="en-US" altLang="ko-KR" sz="2400" dirty="0"/>
              <a:t>, </a:t>
            </a:r>
            <a:r>
              <a:rPr lang="ko-KR" altLang="en-US" sz="2400" dirty="0"/>
              <a:t>전체 과정을 </a:t>
            </a:r>
            <a:r>
              <a:rPr lang="en-US" altLang="ko-KR" sz="2400" dirty="0"/>
              <a:t>O(</a:t>
            </a:r>
            <a:r>
              <a:rPr lang="en-US" altLang="ko-KR" sz="2400" dirty="0" err="1"/>
              <a:t>QlgN</a:t>
            </a:r>
            <a:r>
              <a:rPr lang="en-US" altLang="ko-KR" sz="2400" dirty="0"/>
              <a:t>)</a:t>
            </a:r>
            <a:r>
              <a:rPr lang="ko-KR" altLang="en-US" sz="2400" dirty="0"/>
              <a:t>에 처리할 수 있다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3134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H. Non-Decreasing Subarray Game (4)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6047"/>
            <a:ext cx="10515600" cy="4410916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선형도 된다</a:t>
            </a:r>
            <a:r>
              <a:rPr lang="en-US" altLang="ko-KR" sz="2400" dirty="0"/>
              <a:t>. O(N+Q) </a:t>
            </a:r>
            <a:r>
              <a:rPr lang="ko-KR" altLang="en-US" sz="2400" dirty="0" err="1"/>
              <a:t>도전해보시길</a:t>
            </a:r>
            <a:r>
              <a:rPr lang="en-US" altLang="ko-KR" sz="2400"/>
              <a:t>!!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817857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5437C6D-5609-44F9-B8D5-58AD2EB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/>
              <a:t>I. </a:t>
            </a:r>
            <a:r>
              <a:rPr lang="ko-KR" altLang="en-US" sz="4800" dirty="0"/>
              <a:t>조작된 </a:t>
            </a:r>
            <a:r>
              <a:rPr lang="ko-KR" altLang="en-US" sz="4800" dirty="0" err="1"/>
              <a:t>ㄱ</a:t>
            </a:r>
            <a:r>
              <a:rPr lang="ko-KR" altLang="en-US" sz="4800" dirty="0"/>
              <a:t> 폭탄 게임</a:t>
            </a:r>
            <a:r>
              <a:rPr lang="en-US" altLang="ko-KR" sz="4800" dirty="0"/>
              <a:t> 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2C257980-4172-4112-81E7-FE32CCCB0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stonejjun03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6287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I. </a:t>
            </a:r>
            <a:r>
              <a:rPr lang="ko-KR" altLang="en-US" dirty="0"/>
              <a:t>조작된 </a:t>
            </a:r>
            <a:r>
              <a:rPr lang="ko-KR" altLang="en-US" dirty="0" err="1"/>
              <a:t>ㄱ</a:t>
            </a:r>
            <a:r>
              <a:rPr lang="ko-KR" altLang="en-US" dirty="0"/>
              <a:t> 폭탄 게임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6047"/>
            <a:ext cx="10515600" cy="4410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/>
              <a:t>1. PPT</a:t>
            </a:r>
            <a:r>
              <a:rPr lang="ko-KR" altLang="en-US" sz="2400" dirty="0"/>
              <a:t>의 길이를 따분하게 </a:t>
            </a:r>
            <a:r>
              <a:rPr lang="en-US" altLang="ko-KR" sz="2400" dirty="0"/>
              <a:t>2</a:t>
            </a:r>
            <a:r>
              <a:rPr lang="ko-KR" altLang="en-US" sz="2400" dirty="0"/>
              <a:t>배로 늘리고 싶지 않습니다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altLang="ko-KR" sz="2400" dirty="0"/>
              <a:t>2.</a:t>
            </a:r>
            <a:r>
              <a:rPr lang="ko-KR" altLang="en-US" sz="2400" dirty="0"/>
              <a:t> 진행과정에서 이미 블로그에 글을 작성하였습니다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altLang="ko-KR" sz="2400" dirty="0"/>
              <a:t>3. </a:t>
            </a:r>
            <a:r>
              <a:rPr lang="ko-KR" altLang="en-US" sz="2400" dirty="0"/>
              <a:t>블로그의 글을 </a:t>
            </a:r>
            <a:r>
              <a:rPr lang="en-US" altLang="ko-KR" sz="2400" dirty="0"/>
              <a:t>PPT</a:t>
            </a:r>
            <a:r>
              <a:rPr lang="ko-KR" altLang="en-US" sz="2400" dirty="0"/>
              <a:t>에 옮기기가 버거운 양입니다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altLang="ko-KR" sz="2400" dirty="0"/>
              <a:t>4. 3</a:t>
            </a:r>
            <a:r>
              <a:rPr lang="ko-KR" altLang="en-US" sz="2400" dirty="0"/>
              <a:t>주간 계속 고민하여 나온 문제고</a:t>
            </a:r>
            <a:r>
              <a:rPr lang="en-US" altLang="ko-KR" sz="2400" dirty="0"/>
              <a:t>, </a:t>
            </a:r>
            <a:r>
              <a:rPr lang="ko-KR" altLang="en-US" sz="2400" dirty="0"/>
              <a:t>블로그가 좀 활성화 되면 좋겠습니다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/>
              <a:t>그래서 죄송하지만 </a:t>
            </a:r>
            <a:r>
              <a:rPr lang="en-US" altLang="ko-KR" sz="2400" dirty="0"/>
              <a:t>PPT</a:t>
            </a:r>
            <a:r>
              <a:rPr lang="ko-KR" altLang="en-US" sz="2400" dirty="0"/>
              <a:t>에 작성하는 대신 블로그 링크 </a:t>
            </a:r>
            <a:r>
              <a:rPr lang="en-US" altLang="ko-KR" sz="2400" dirty="0"/>
              <a:t>2</a:t>
            </a:r>
            <a:r>
              <a:rPr lang="ko-KR" altLang="en-US" sz="2400" dirty="0"/>
              <a:t>개로 대체하겠습니다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ko-KR" altLang="en-US" sz="2400" dirty="0"/>
              <a:t>원론적</a:t>
            </a:r>
            <a:r>
              <a:rPr lang="en-US" altLang="ko-KR" sz="2400" dirty="0"/>
              <a:t>/</a:t>
            </a:r>
            <a:r>
              <a:rPr lang="ko-KR" altLang="en-US" sz="2400" dirty="0"/>
              <a:t>아이디어적 풀이 </a:t>
            </a:r>
            <a:r>
              <a:rPr lang="en-US" altLang="ko-KR" sz="2400" dirty="0"/>
              <a:t>: </a:t>
            </a:r>
            <a:r>
              <a:rPr lang="en-US" altLang="ko-KR" sz="2400" dirty="0">
                <a:hlinkClick r:id="rId2"/>
              </a:rPr>
              <a:t>https://stonejjun.tistory.com/71</a:t>
            </a: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/>
              <a:t>사전지식을 이용한 풀이 </a:t>
            </a:r>
            <a:r>
              <a:rPr lang="en-US" altLang="ko-KR" sz="2400" dirty="0"/>
              <a:t>: </a:t>
            </a:r>
            <a:r>
              <a:rPr lang="en-US" altLang="ko-KR" sz="2400" dirty="0">
                <a:hlinkClick r:id="rId3"/>
              </a:rPr>
              <a:t>https://rkm0959.tistory.com/139</a:t>
            </a:r>
            <a:r>
              <a:rPr lang="ko-KR" altLang="en-US" sz="2000" dirty="0"/>
              <a:t> 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25761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A.</a:t>
            </a:r>
            <a:r>
              <a:rPr lang="ko-KR" altLang="en-US" dirty="0"/>
              <a:t>왕들의 </a:t>
            </a:r>
            <a:r>
              <a:rPr lang="ko-KR" altLang="en-US" dirty="0" err="1"/>
              <a:t>외나무</a:t>
            </a:r>
            <a:r>
              <a:rPr lang="ko-KR" altLang="en-US" dirty="0"/>
              <a:t> 다리 돌 게임 </a:t>
            </a:r>
            <a:r>
              <a:rPr lang="en-US" altLang="ko-KR" dirty="0"/>
              <a:t>(1)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기본적으로 </a:t>
            </a:r>
            <a:r>
              <a:rPr lang="ko-KR" altLang="en-US" sz="2400" dirty="0" err="1"/>
              <a:t>스프러그</a:t>
            </a:r>
            <a:r>
              <a:rPr lang="ko-KR" altLang="en-US" sz="2400" dirty="0"/>
              <a:t> </a:t>
            </a:r>
            <a:r>
              <a:rPr lang="en-US" altLang="ko-KR" sz="2400" dirty="0"/>
              <a:t>–</a:t>
            </a:r>
            <a:r>
              <a:rPr lang="ko-KR" altLang="en-US" sz="2400" dirty="0"/>
              <a:t> </a:t>
            </a:r>
            <a:r>
              <a:rPr lang="ko-KR" altLang="en-US" sz="2400" dirty="0" err="1"/>
              <a:t>그런디</a:t>
            </a:r>
            <a:r>
              <a:rPr lang="ko-KR" altLang="en-US" sz="2400" dirty="0"/>
              <a:t> 정리나</a:t>
            </a:r>
            <a:r>
              <a:rPr lang="en-US" altLang="ko-KR" sz="2400" dirty="0"/>
              <a:t> </a:t>
            </a:r>
            <a:r>
              <a:rPr lang="ko-KR" altLang="en-US" sz="2400" dirty="0" err="1"/>
              <a:t>그런디</a:t>
            </a:r>
            <a:r>
              <a:rPr lang="ko-KR" altLang="en-US" sz="2400" dirty="0"/>
              <a:t> 수를 알고 있는 것이 좋다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일단 </a:t>
            </a:r>
            <a:r>
              <a:rPr lang="en-US" altLang="ko-KR" sz="2400" dirty="0"/>
              <a:t>N</a:t>
            </a:r>
            <a:r>
              <a:rPr lang="ko-KR" altLang="en-US" sz="2400" dirty="0"/>
              <a:t>개의 돌무더기가 있고 각 돌 무더기에는 </a:t>
            </a:r>
            <a:r>
              <a:rPr lang="en-US" altLang="ko-KR" sz="2400" dirty="0"/>
              <a:t>Ai</a:t>
            </a:r>
            <a:r>
              <a:rPr lang="ko-KR" altLang="en-US" sz="2400" dirty="0"/>
              <a:t>개의 돌이 있으며 자신의 차례에 어떤 한 돌무더기에서 원하는 만큼 가져가는 게임을 생각해보자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이 게임은 </a:t>
            </a:r>
            <a:r>
              <a:rPr lang="ko-KR" altLang="en-US" sz="2400" dirty="0" err="1"/>
              <a:t>스프러그</a:t>
            </a:r>
            <a:r>
              <a:rPr lang="ko-KR" altLang="en-US" sz="2400" dirty="0"/>
              <a:t> </a:t>
            </a:r>
            <a:r>
              <a:rPr lang="en-US" altLang="ko-KR" sz="2400" dirty="0"/>
              <a:t>–</a:t>
            </a:r>
            <a:r>
              <a:rPr lang="ko-KR" altLang="en-US" sz="2400" dirty="0"/>
              <a:t> </a:t>
            </a:r>
            <a:r>
              <a:rPr lang="ko-KR" altLang="en-US" sz="2400" dirty="0" err="1"/>
              <a:t>그런디</a:t>
            </a:r>
            <a:r>
              <a:rPr lang="ko-KR" altLang="en-US" sz="2400" dirty="0"/>
              <a:t> 정리에 의해 </a:t>
            </a:r>
            <a:r>
              <a:rPr lang="en-US" altLang="ko-KR" sz="2400" dirty="0"/>
              <a:t>Ai</a:t>
            </a:r>
            <a:r>
              <a:rPr lang="ko-KR" altLang="en-US" sz="2400" dirty="0"/>
              <a:t>들을 다 </a:t>
            </a:r>
            <a:r>
              <a:rPr lang="en-US" altLang="ko-KR" sz="2400" dirty="0"/>
              <a:t>XOR </a:t>
            </a:r>
            <a:r>
              <a:rPr lang="ko-KR" altLang="en-US" sz="2400" dirty="0"/>
              <a:t>한 값이 </a:t>
            </a:r>
            <a:r>
              <a:rPr lang="en-US" altLang="ko-KR" sz="2400" dirty="0"/>
              <a:t>0</a:t>
            </a:r>
            <a:r>
              <a:rPr lang="ko-KR" altLang="en-US" sz="2400" dirty="0"/>
              <a:t>이면 </a:t>
            </a:r>
            <a:r>
              <a:rPr lang="ko-KR" altLang="en-US" sz="2400" dirty="0" err="1"/>
              <a:t>후공</a:t>
            </a:r>
            <a:r>
              <a:rPr lang="ko-KR" altLang="en-US" sz="2400" dirty="0"/>
              <a:t> 승</a:t>
            </a:r>
            <a:r>
              <a:rPr lang="en-US" altLang="ko-KR" sz="2400" dirty="0"/>
              <a:t>, </a:t>
            </a:r>
            <a:r>
              <a:rPr lang="ko-KR" altLang="en-US" sz="2400" dirty="0"/>
              <a:t>그렇지 않으면 선공이 승리한다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71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A.</a:t>
            </a:r>
            <a:r>
              <a:rPr lang="ko-KR" altLang="en-US" dirty="0"/>
              <a:t>왕들의 </a:t>
            </a:r>
            <a:r>
              <a:rPr lang="ko-KR" altLang="en-US" dirty="0" err="1"/>
              <a:t>외나무</a:t>
            </a:r>
            <a:r>
              <a:rPr lang="ko-KR" altLang="en-US" dirty="0"/>
              <a:t> 다리 돌 게임 </a:t>
            </a:r>
            <a:r>
              <a:rPr lang="en-US" altLang="ko-KR" dirty="0"/>
              <a:t>(2)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6210"/>
          </a:xfrm>
        </p:spPr>
        <p:txBody>
          <a:bodyPr>
            <a:normAutofit lnSpcReduction="10000"/>
          </a:bodyPr>
          <a:lstStyle/>
          <a:p>
            <a:r>
              <a:rPr lang="ko-KR" altLang="en-US" sz="2400" dirty="0"/>
              <a:t>그러면 이 게임에 적용시켜보자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핵심적인 부분은 나와 상대 돌사이의 남은 칸이다</a:t>
            </a:r>
            <a:r>
              <a:rPr lang="en-US" altLang="ko-KR" sz="2400" dirty="0"/>
              <a:t>. </a:t>
            </a:r>
          </a:p>
          <a:p>
            <a:r>
              <a:rPr lang="ko-KR" altLang="en-US" sz="2400" dirty="0"/>
              <a:t>내가 행동을 함으로써 필승 상황이 만들어졌으면</a:t>
            </a:r>
            <a:r>
              <a:rPr lang="en-US" altLang="ko-KR" sz="2400" dirty="0"/>
              <a:t>, </a:t>
            </a:r>
            <a:r>
              <a:rPr lang="ko-KR" altLang="en-US" sz="2400" dirty="0"/>
              <a:t>상대가 뒤로 간만큼 나는 앞으로 감으로써 똑같은 상황을 연출할 수 있다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즉</a:t>
            </a:r>
            <a:r>
              <a:rPr lang="en-US" altLang="ko-KR" sz="2400" dirty="0"/>
              <a:t>, </a:t>
            </a:r>
            <a:r>
              <a:rPr lang="ko-KR" altLang="en-US" sz="2400" dirty="0"/>
              <a:t>뒤로 가게 되는 경우가 존재하는 것은 승자가 정해져 있는 것에 아무런 영향을 끼치지 못한다는 것이다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따라서 </a:t>
            </a:r>
            <a:r>
              <a:rPr lang="ko-KR" altLang="en-US" sz="2400" dirty="0" err="1"/>
              <a:t>아까의</a:t>
            </a:r>
            <a:r>
              <a:rPr lang="ko-KR" altLang="en-US" sz="2400" dirty="0"/>
              <a:t> 무더기 돌 게임과 같은 형식이고</a:t>
            </a:r>
            <a:r>
              <a:rPr lang="en-US" altLang="ko-KR" sz="2400" dirty="0"/>
              <a:t>, Ai-2 </a:t>
            </a:r>
            <a:r>
              <a:rPr lang="ko-KR" altLang="en-US" sz="2400" dirty="0"/>
              <a:t>들을 모두 </a:t>
            </a:r>
            <a:r>
              <a:rPr lang="en-US" altLang="ko-KR" sz="2400" dirty="0"/>
              <a:t>XOR </a:t>
            </a:r>
            <a:r>
              <a:rPr lang="ko-KR" altLang="en-US" sz="2400" dirty="0"/>
              <a:t>한 값이 </a:t>
            </a:r>
            <a:r>
              <a:rPr lang="en-US" altLang="ko-KR" sz="2400" dirty="0"/>
              <a:t>0</a:t>
            </a:r>
            <a:r>
              <a:rPr lang="ko-KR" altLang="en-US" sz="2400" dirty="0"/>
              <a:t>인지를 확인해 주면 된다</a:t>
            </a:r>
            <a:r>
              <a:rPr lang="en-US" altLang="ko-K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201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5437C6D-5609-44F9-B8D5-58AD2EB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B. </a:t>
            </a:r>
            <a:r>
              <a:rPr lang="ko-KR" altLang="en-US" dirty="0"/>
              <a:t>돌 술래잡기 게임</a:t>
            </a:r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2C257980-4172-4112-81E7-FE32CCCB0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stonejjun03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399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B.</a:t>
            </a:r>
            <a:r>
              <a:rPr lang="ko-KR" altLang="en-US" dirty="0"/>
              <a:t> 돌 술래잡기 게임 </a:t>
            </a:r>
            <a:r>
              <a:rPr lang="en-US" altLang="ko-KR" dirty="0"/>
              <a:t>(1)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0 </a:t>
            </a:r>
            <a:r>
              <a:rPr lang="ko-KR" altLang="en-US" sz="2400" dirty="0"/>
              <a:t>번째로 </a:t>
            </a:r>
            <a:r>
              <a:rPr lang="en-US" altLang="ko-KR" sz="2400" dirty="0"/>
              <a:t>x=y </a:t>
            </a:r>
            <a:r>
              <a:rPr lang="ko-KR" altLang="en-US" sz="2400" dirty="0"/>
              <a:t>상에 돌이 있으면 무조건 잡는다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그 후로</a:t>
            </a:r>
            <a:r>
              <a:rPr lang="en-US" altLang="ko-KR" sz="2400" dirty="0"/>
              <a:t>, </a:t>
            </a:r>
            <a:r>
              <a:rPr lang="ko-KR" altLang="en-US" sz="2400" dirty="0"/>
              <a:t>일단 정말 중요하면서도 핵심적인 첫번째 관찰이 필요하다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‘</a:t>
            </a:r>
            <a:r>
              <a:rPr lang="ko-KR" altLang="en-US" sz="2400" dirty="0"/>
              <a:t>검은 돌이 잡을 수 있는 상황이다</a:t>
            </a:r>
            <a:r>
              <a:rPr lang="en-US" altLang="ko-KR" sz="2400" dirty="0"/>
              <a:t>.’ </a:t>
            </a:r>
            <a:r>
              <a:rPr lang="ko-KR" altLang="en-US" sz="2400" dirty="0"/>
              <a:t>는 </a:t>
            </a:r>
            <a:r>
              <a:rPr lang="en-US" altLang="ko-KR" sz="2400" dirty="0"/>
              <a:t>‘</a:t>
            </a:r>
            <a:r>
              <a:rPr lang="ko-KR" altLang="en-US" sz="2400" dirty="0"/>
              <a:t>전체 검은 돌의 집합 중</a:t>
            </a:r>
            <a:r>
              <a:rPr lang="en-US" altLang="ko-KR" sz="2400" dirty="0"/>
              <a:t>, </a:t>
            </a:r>
            <a:r>
              <a:rPr lang="ko-KR" altLang="en-US" sz="2400" dirty="0"/>
              <a:t>특정 </a:t>
            </a:r>
            <a:r>
              <a:rPr lang="en-US" altLang="ko-KR" sz="2400" dirty="0"/>
              <a:t>2</a:t>
            </a:r>
            <a:r>
              <a:rPr lang="ko-KR" altLang="en-US" sz="2400" dirty="0"/>
              <a:t>개의 검은 돌만 있어도 잡을 수 있다</a:t>
            </a:r>
            <a:r>
              <a:rPr lang="en-US" altLang="ko-KR" sz="2400" dirty="0"/>
              <a:t>.’</a:t>
            </a:r>
            <a:r>
              <a:rPr lang="ko-KR" altLang="en-US" sz="2400" dirty="0"/>
              <a:t>와 동치라는 것이다</a:t>
            </a:r>
            <a:r>
              <a:rPr lang="en-US" altLang="ko-KR" sz="2400" dirty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/>
              <a:t>따라서 돌 두 개가 있을 때 그 돌에 대해 흰 돌이 탈출할 수 있는지 판단</a:t>
            </a:r>
            <a:r>
              <a:rPr lang="en-US" altLang="ko-KR" sz="2400" dirty="0"/>
              <a:t>, </a:t>
            </a:r>
            <a:r>
              <a:rPr lang="ko-KR" altLang="en-US" sz="2400" dirty="0"/>
              <a:t>다시 말해 흰 돌을 잡을 수 있는 돌 한 쌍이 있는지 판단할 수 있으면 된다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853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B.</a:t>
            </a:r>
            <a:r>
              <a:rPr lang="ko-KR" altLang="en-US" dirty="0"/>
              <a:t> 돌 술래잡기 게임 </a:t>
            </a:r>
            <a:r>
              <a:rPr lang="en-US" altLang="ko-KR" dirty="0"/>
              <a:t>(2)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두 개의 검은 돌에 대한 흰 돌의 최적 경우를 생각해보자</a:t>
            </a:r>
            <a:r>
              <a:rPr lang="en-US" altLang="ko-KR" sz="2400" dirty="0"/>
              <a:t>. </a:t>
            </a:r>
            <a:r>
              <a:rPr lang="ko-KR" altLang="en-US" sz="2400" dirty="0"/>
              <a:t>기본적으로 생각해야할 부분은 어떤 순간에도 흰 돌과 </a:t>
            </a:r>
            <a:r>
              <a:rPr lang="ko-KR" altLang="en-US" sz="2400" dirty="0" err="1"/>
              <a:t>검은돌의</a:t>
            </a:r>
            <a:r>
              <a:rPr lang="ko-KR" altLang="en-US" sz="2400" dirty="0"/>
              <a:t> </a:t>
            </a:r>
            <a:r>
              <a:rPr lang="en-US" altLang="ko-KR" sz="2400" dirty="0"/>
              <a:t>x-y</a:t>
            </a:r>
            <a:r>
              <a:rPr lang="ko-KR" altLang="en-US" sz="2400" dirty="0"/>
              <a:t>가 같게 되는 순간이 있으면 안된다</a:t>
            </a:r>
            <a:r>
              <a:rPr lang="en-US" altLang="ko-KR" sz="2400" dirty="0"/>
              <a:t>. </a:t>
            </a:r>
            <a:r>
              <a:rPr lang="ko-KR" altLang="en-US" sz="2400" dirty="0"/>
              <a:t>또한 당연히 </a:t>
            </a:r>
            <a:r>
              <a:rPr lang="en-US" altLang="ko-KR" sz="2400" dirty="0"/>
              <a:t>x=y </a:t>
            </a:r>
            <a:r>
              <a:rPr lang="ko-KR" altLang="en-US" sz="2400" dirty="0"/>
              <a:t>기준으로 </a:t>
            </a:r>
            <a:r>
              <a:rPr lang="ko-KR" altLang="en-US" sz="2400" dirty="0" err="1"/>
              <a:t>다른쪽의</a:t>
            </a:r>
            <a:r>
              <a:rPr lang="ko-KR" altLang="en-US" sz="2400" dirty="0"/>
              <a:t> 두 돌이다</a:t>
            </a:r>
            <a:r>
              <a:rPr lang="en-US" altLang="ko-KR" sz="2400" dirty="0"/>
              <a:t>.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E1A8559B-1632-4028-8964-7A226734E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754970"/>
              </p:ext>
            </p:extLst>
          </p:nvPr>
        </p:nvGraphicFramePr>
        <p:xfrm>
          <a:off x="956235" y="3103030"/>
          <a:ext cx="3095816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977">
                  <a:extLst>
                    <a:ext uri="{9D8B030D-6E8A-4147-A177-3AD203B41FA5}">
                      <a16:colId xmlns:a16="http://schemas.microsoft.com/office/drawing/2014/main" val="3632619215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1920603829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280297836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2517448975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3974998887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3347159089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979515480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960571682"/>
                    </a:ext>
                  </a:extLst>
                </a:gridCol>
              </a:tblGrid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68629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677235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213149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113442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41063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412065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43843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579804"/>
                  </a:ext>
                </a:extLst>
              </a:tr>
            </a:tbl>
          </a:graphicData>
        </a:graphic>
      </p:graphicFrame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C263C8C9-5FB4-4460-A328-DBD77A6122A1}"/>
              </a:ext>
            </a:extLst>
          </p:cNvPr>
          <p:cNvCxnSpPr>
            <a:cxnSpLocks/>
          </p:cNvCxnSpPr>
          <p:nvPr/>
        </p:nvCxnSpPr>
        <p:spPr>
          <a:xfrm>
            <a:off x="1013010" y="6029110"/>
            <a:ext cx="1066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8F8FE869-1328-4DC0-AB5B-16BE21D05207}"/>
              </a:ext>
            </a:extLst>
          </p:cNvPr>
          <p:cNvCxnSpPr>
            <a:cxnSpLocks/>
          </p:cNvCxnSpPr>
          <p:nvPr/>
        </p:nvCxnSpPr>
        <p:spPr>
          <a:xfrm flipV="1">
            <a:off x="2079810" y="3536921"/>
            <a:ext cx="0" cy="2492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EB6F7AAB-B114-4EA6-A1D9-7A7482946B41}"/>
              </a:ext>
            </a:extLst>
          </p:cNvPr>
          <p:cNvCxnSpPr>
            <a:cxnSpLocks/>
          </p:cNvCxnSpPr>
          <p:nvPr/>
        </p:nvCxnSpPr>
        <p:spPr>
          <a:xfrm flipV="1">
            <a:off x="1013010" y="5007133"/>
            <a:ext cx="0" cy="1021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0B53D061-C978-40D4-8B77-8A3391B5F0D2}"/>
              </a:ext>
            </a:extLst>
          </p:cNvPr>
          <p:cNvCxnSpPr>
            <a:cxnSpLocks/>
          </p:cNvCxnSpPr>
          <p:nvPr/>
        </p:nvCxnSpPr>
        <p:spPr>
          <a:xfrm>
            <a:off x="1013010" y="5007133"/>
            <a:ext cx="2698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2F0146A1-D6EB-47E4-B929-A2BE7C6BA2EE}"/>
              </a:ext>
            </a:extLst>
          </p:cNvPr>
          <p:cNvCxnSpPr/>
          <p:nvPr/>
        </p:nvCxnSpPr>
        <p:spPr>
          <a:xfrm flipV="1">
            <a:off x="1013010" y="3536921"/>
            <a:ext cx="1819835" cy="2492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2D755B6-5FF0-43AE-B32C-8F5C0F665BDF}"/>
              </a:ext>
            </a:extLst>
          </p:cNvPr>
          <p:cNvSpPr txBox="1"/>
          <p:nvPr/>
        </p:nvSpPr>
        <p:spPr>
          <a:xfrm>
            <a:off x="4939558" y="3103030"/>
            <a:ext cx="6033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일단 둘 중 하나의 돌을 무력화 시키고 가는 방법이 존재한다</a:t>
            </a:r>
            <a:r>
              <a:rPr lang="en-US" altLang="ko-KR" sz="2400" dirty="0"/>
              <a:t>. </a:t>
            </a:r>
            <a:r>
              <a:rPr lang="ko-KR" altLang="en-US" sz="2400" dirty="0"/>
              <a:t>이때 다른 한 돌에 대해서 </a:t>
            </a:r>
            <a:r>
              <a:rPr lang="en-US" altLang="ko-KR" sz="2400" dirty="0"/>
              <a:t>x-y</a:t>
            </a:r>
            <a:r>
              <a:rPr lang="ko-KR" altLang="en-US" sz="2400" dirty="0"/>
              <a:t>가 같지 않으면 무조건 살 수 있다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 </a:t>
            </a:r>
            <a:r>
              <a:rPr lang="ko-KR" altLang="en-US" sz="2400" dirty="0"/>
              <a:t>혹은 두 돌 사이로 </a:t>
            </a:r>
            <a:r>
              <a:rPr lang="en-US" altLang="ko-KR" sz="2400" dirty="0"/>
              <a:t>x-y</a:t>
            </a:r>
            <a:r>
              <a:rPr lang="ko-KR" altLang="en-US" sz="2400" dirty="0"/>
              <a:t>가 같지 않게 계속 조정하면서 빠져나갈 수 있다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198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F9072-0541-4E83-B05B-BCCF34C0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B.</a:t>
            </a:r>
            <a:r>
              <a:rPr lang="ko-KR" altLang="en-US" dirty="0"/>
              <a:t> 돌 술래잡기 게임 </a:t>
            </a:r>
            <a:r>
              <a:rPr lang="en-US" altLang="ko-KR" dirty="0"/>
              <a:t>(3)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D83E5-A240-4ABA-9DC3-48E09FDD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두 개의 검은 돌에 대한 흰 돌의 최적 경우를 생각해보자</a:t>
            </a:r>
            <a:r>
              <a:rPr lang="en-US" altLang="ko-KR" sz="2400" dirty="0"/>
              <a:t>. </a:t>
            </a:r>
            <a:r>
              <a:rPr lang="ko-KR" altLang="en-US" sz="2400" dirty="0"/>
              <a:t>기본적으로 생각해야할 부분은 어떤 순간에도 흰 돌과 </a:t>
            </a:r>
            <a:r>
              <a:rPr lang="ko-KR" altLang="en-US" sz="2400" dirty="0" err="1"/>
              <a:t>검은돌의</a:t>
            </a:r>
            <a:r>
              <a:rPr lang="ko-KR" altLang="en-US" sz="2400" dirty="0"/>
              <a:t> </a:t>
            </a:r>
            <a:r>
              <a:rPr lang="en-US" altLang="ko-KR" sz="2400" dirty="0"/>
              <a:t>x-y</a:t>
            </a:r>
            <a:r>
              <a:rPr lang="ko-KR" altLang="en-US" sz="2400" dirty="0"/>
              <a:t>가 같게 되는 순간이 있으면 안된다</a:t>
            </a:r>
            <a:r>
              <a:rPr lang="en-US" altLang="ko-KR" sz="2400" dirty="0"/>
              <a:t>. 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E1A8559B-1632-4028-8964-7A226734E9DF}"/>
              </a:ext>
            </a:extLst>
          </p:cNvPr>
          <p:cNvGraphicFramePr>
            <a:graphicFrameLocks noGrp="1"/>
          </p:cNvGraphicFramePr>
          <p:nvPr/>
        </p:nvGraphicFramePr>
        <p:xfrm>
          <a:off x="956235" y="3103030"/>
          <a:ext cx="3095816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977">
                  <a:extLst>
                    <a:ext uri="{9D8B030D-6E8A-4147-A177-3AD203B41FA5}">
                      <a16:colId xmlns:a16="http://schemas.microsoft.com/office/drawing/2014/main" val="3632619215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1920603829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280297836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2517448975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3974998887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3347159089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979515480"/>
                    </a:ext>
                  </a:extLst>
                </a:gridCol>
                <a:gridCol w="386977">
                  <a:extLst>
                    <a:ext uri="{9D8B030D-6E8A-4147-A177-3AD203B41FA5}">
                      <a16:colId xmlns:a16="http://schemas.microsoft.com/office/drawing/2014/main" val="960571682"/>
                    </a:ext>
                  </a:extLst>
                </a:gridCol>
              </a:tblGrid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68629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677235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213149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113442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41063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412065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43843"/>
                  </a:ext>
                </a:extLst>
              </a:tr>
              <a:tr h="352674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579804"/>
                  </a:ext>
                </a:extLst>
              </a:tr>
            </a:tbl>
          </a:graphicData>
        </a:graphic>
      </p:graphicFrame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C263C8C9-5FB4-4460-A328-DBD77A6122A1}"/>
              </a:ext>
            </a:extLst>
          </p:cNvPr>
          <p:cNvCxnSpPr>
            <a:cxnSpLocks/>
          </p:cNvCxnSpPr>
          <p:nvPr/>
        </p:nvCxnSpPr>
        <p:spPr>
          <a:xfrm>
            <a:off x="1013010" y="6029110"/>
            <a:ext cx="1066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8F8FE869-1328-4DC0-AB5B-16BE21D05207}"/>
              </a:ext>
            </a:extLst>
          </p:cNvPr>
          <p:cNvCxnSpPr>
            <a:cxnSpLocks/>
          </p:cNvCxnSpPr>
          <p:nvPr/>
        </p:nvCxnSpPr>
        <p:spPr>
          <a:xfrm flipV="1">
            <a:off x="2079810" y="3536921"/>
            <a:ext cx="0" cy="2492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EB6F7AAB-B114-4EA6-A1D9-7A7482946B41}"/>
              </a:ext>
            </a:extLst>
          </p:cNvPr>
          <p:cNvCxnSpPr>
            <a:cxnSpLocks/>
          </p:cNvCxnSpPr>
          <p:nvPr/>
        </p:nvCxnSpPr>
        <p:spPr>
          <a:xfrm flipV="1">
            <a:off x="1013010" y="5007133"/>
            <a:ext cx="0" cy="1021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0B53D061-C978-40D4-8B77-8A3391B5F0D2}"/>
              </a:ext>
            </a:extLst>
          </p:cNvPr>
          <p:cNvCxnSpPr>
            <a:cxnSpLocks/>
          </p:cNvCxnSpPr>
          <p:nvPr/>
        </p:nvCxnSpPr>
        <p:spPr>
          <a:xfrm>
            <a:off x="1013010" y="5007133"/>
            <a:ext cx="2698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2F0146A1-D6EB-47E4-B929-A2BE7C6BA2EE}"/>
              </a:ext>
            </a:extLst>
          </p:cNvPr>
          <p:cNvCxnSpPr/>
          <p:nvPr/>
        </p:nvCxnSpPr>
        <p:spPr>
          <a:xfrm flipV="1">
            <a:off x="1013010" y="3536921"/>
            <a:ext cx="1819835" cy="2492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2D755B6-5FF0-43AE-B32C-8F5C0F665BDF}"/>
              </a:ext>
            </a:extLst>
          </p:cNvPr>
          <p:cNvSpPr txBox="1"/>
          <p:nvPr/>
        </p:nvSpPr>
        <p:spPr>
          <a:xfrm>
            <a:off x="4939558" y="3103030"/>
            <a:ext cx="6033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이를 수직선상에 놓고 각 돌을 </a:t>
            </a:r>
            <a:r>
              <a:rPr lang="en-US" altLang="ko-KR" sz="2400" dirty="0"/>
              <a:t>x-y </a:t>
            </a:r>
            <a:r>
              <a:rPr lang="ko-KR" altLang="en-US" sz="2400" dirty="0"/>
              <a:t>위치에 놓은 뒤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검은돌이</a:t>
            </a:r>
            <a:r>
              <a:rPr lang="ko-KR" altLang="en-US" sz="2400" dirty="0"/>
              <a:t> 먼저 좁혀서 토끼몰이가 될 지</a:t>
            </a:r>
            <a:r>
              <a:rPr lang="en-US" altLang="ko-KR" sz="2400" dirty="0"/>
              <a:t>, </a:t>
            </a:r>
            <a:r>
              <a:rPr lang="ko-KR" altLang="en-US" sz="2400" dirty="0"/>
              <a:t>그 전에 한 </a:t>
            </a:r>
            <a:r>
              <a:rPr lang="ko-KR" altLang="en-US" sz="2400" dirty="0" err="1"/>
              <a:t>검은돌의</a:t>
            </a:r>
            <a:r>
              <a:rPr lang="ko-KR" altLang="en-US" sz="2400" dirty="0"/>
              <a:t> </a:t>
            </a:r>
            <a:r>
              <a:rPr lang="en-US" altLang="ko-KR" sz="2400" dirty="0" err="1"/>
              <a:t>x+y</a:t>
            </a:r>
            <a:r>
              <a:rPr lang="en-US" altLang="ko-KR" sz="2400" dirty="0"/>
              <a:t>(</a:t>
            </a:r>
            <a:r>
              <a:rPr lang="ko-KR" altLang="en-US" sz="2400" dirty="0"/>
              <a:t>수명</a:t>
            </a:r>
            <a:r>
              <a:rPr lang="en-US" altLang="ko-KR" sz="2400" dirty="0"/>
              <a:t>)</a:t>
            </a:r>
            <a:r>
              <a:rPr lang="ko-KR" altLang="en-US" sz="2400" dirty="0"/>
              <a:t>이 다 </a:t>
            </a:r>
            <a:r>
              <a:rPr lang="ko-KR" altLang="en-US" sz="2400" dirty="0" err="1"/>
              <a:t>될지로</a:t>
            </a:r>
            <a:r>
              <a:rPr lang="ko-KR" altLang="en-US" sz="2400" dirty="0"/>
              <a:t> 생각해서 풀어도 된다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9739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2030</Words>
  <Application>Microsoft Office PowerPoint</Application>
  <PresentationFormat>와이드스크린</PresentationFormat>
  <Paragraphs>199</Paragraphs>
  <Slides>38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42" baseType="lpstr">
      <vt:lpstr>맑은 고딕</vt:lpstr>
      <vt:lpstr>Arial</vt:lpstr>
      <vt:lpstr>Cambria Math</vt:lpstr>
      <vt:lpstr>Office 테마</vt:lpstr>
      <vt:lpstr>Semi – Game cup 풀이</vt:lpstr>
      <vt:lpstr>권고 사항</vt:lpstr>
      <vt:lpstr>A.왕들의 외나무 다리 돌 게임</vt:lpstr>
      <vt:lpstr>A.왕들의 외나무 다리 돌 게임 (1)</vt:lpstr>
      <vt:lpstr>A.왕들의 외나무 다리 돌 게임 (2)</vt:lpstr>
      <vt:lpstr>B. 돌 술래잡기 게임</vt:lpstr>
      <vt:lpstr>B. 돌 술래잡기 게임 (1)</vt:lpstr>
      <vt:lpstr>B. 돌 술래잡기 게임 (2)</vt:lpstr>
      <vt:lpstr>B. 돌 술래잡기 게임 (3)</vt:lpstr>
      <vt:lpstr>B. 돌 술래잡기 게임 (4)</vt:lpstr>
      <vt:lpstr>C. 경비병 세우기 게임</vt:lpstr>
      <vt:lpstr>C. 경비병 세우기 게임 (1)</vt:lpstr>
      <vt:lpstr>C. 경비병 세우기 게임 (2)</vt:lpstr>
      <vt:lpstr>D. 숫자 카드 제거 게임</vt:lpstr>
      <vt:lpstr>D. 숫자카드 제거게임</vt:lpstr>
      <vt:lpstr>D. 숫자카드 제거게임</vt:lpstr>
      <vt:lpstr>E. 평면그래프와 게임</vt:lpstr>
      <vt:lpstr>문제 설명</vt:lpstr>
      <vt:lpstr>풀이</vt:lpstr>
      <vt:lpstr>풀이</vt:lpstr>
      <vt:lpstr>F. 고인물의 새로운 리듬게임</vt:lpstr>
      <vt:lpstr>F. 고인물의 새로운 리듬게임</vt:lpstr>
      <vt:lpstr>F. 고인물의 새로운 리듬게임</vt:lpstr>
      <vt:lpstr>G. 지역 꾸미기 게임 </vt:lpstr>
      <vt:lpstr>G 지역 꾸미기 게임</vt:lpstr>
      <vt:lpstr>G 지역 꾸미기 게임</vt:lpstr>
      <vt:lpstr>G 지역 꾸미기 게임</vt:lpstr>
      <vt:lpstr>G 지역 꾸미기 게임</vt:lpstr>
      <vt:lpstr>G 지역 꾸미기 게임</vt:lpstr>
      <vt:lpstr>G 지역 꾸미기 게임</vt:lpstr>
      <vt:lpstr>G 지역 꾸미기 게임</vt:lpstr>
      <vt:lpstr>H. Non-Decreasing Subarray Game </vt:lpstr>
      <vt:lpstr>H. Non-Decreasing Subarray Game (1)</vt:lpstr>
      <vt:lpstr>H. Non-Decreasing Subarray Game (2)</vt:lpstr>
      <vt:lpstr>H. Non-Decreasing Subarray Game (3)</vt:lpstr>
      <vt:lpstr>H. Non-Decreasing Subarray Game (4)</vt:lpstr>
      <vt:lpstr>I. 조작된 ㄱ 폭탄 게임 </vt:lpstr>
      <vt:lpstr>I. 조작된 ㄱ 폭탄 게임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– Game cup 풀이</dc:title>
  <dc:creator>최준석</dc:creator>
  <cp:lastModifiedBy>최준석</cp:lastModifiedBy>
  <cp:revision>14</cp:revision>
  <dcterms:created xsi:type="dcterms:W3CDTF">2020-05-17T12:21:57Z</dcterms:created>
  <dcterms:modified xsi:type="dcterms:W3CDTF">2020-05-17T15:36:09Z</dcterms:modified>
</cp:coreProperties>
</file>